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sldIdLst>
    <p:sldId id="257" r:id="rId2"/>
    <p:sldId id="260" r:id="rId3"/>
    <p:sldId id="306" r:id="rId4"/>
    <p:sldId id="263" r:id="rId5"/>
    <p:sldId id="261" r:id="rId6"/>
    <p:sldId id="258" r:id="rId7"/>
    <p:sldId id="264" r:id="rId8"/>
    <p:sldId id="265" r:id="rId9"/>
    <p:sldId id="301" r:id="rId10"/>
    <p:sldId id="267" r:id="rId11"/>
    <p:sldId id="302" r:id="rId12"/>
    <p:sldId id="269" r:id="rId13"/>
    <p:sldId id="307" r:id="rId14"/>
    <p:sldId id="271" r:id="rId15"/>
    <p:sldId id="308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304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34595" autoAdjust="0"/>
    <p:restoredTop sz="94713" autoAdjust="0"/>
  </p:normalViewPr>
  <p:slideViewPr>
    <p:cSldViewPr>
      <p:cViewPr varScale="1">
        <p:scale>
          <a:sx n="110" d="100"/>
          <a:sy n="110" d="100"/>
        </p:scale>
        <p:origin x="-160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84;&#1072;&#1081;\Desktop\&#1087;&#1088;&#1077;&#1079;&#1077;&#1085;&#1090;&#1072;&#1094;&#1080;&#1103;%20&#1082;%20&#1084;&#1077;&#1076;.&#1089;&#1086;&#1074;&#1077;&#1090;&#1091;%20%20&#1043;&#1044;&#1055;%20&#8470;3\&#1051;&#1080;&#1089;&#1090;%20Microsoft%20Office%20Excel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84;&#1072;&#1081;\Desktop\&#1087;&#1088;&#1077;&#1079;&#1077;&#1085;&#1090;&#1072;&#1094;&#1080;&#1103;%20&#1082;%20&#1084;&#1077;&#1076;.&#1089;&#1086;&#1074;&#1077;&#1090;&#1091;%20%20&#1043;&#1044;&#1055;%20&#8470;3\&#1051;&#1080;&#1089;&#1090;%20Microsoft%20Office%20Excel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84;&#1072;&#1081;\Desktop\&#1087;&#1088;&#1077;&#1079;&#1077;&#1085;&#1090;&#1072;&#1094;&#1080;&#1103;%20&#1082;%20&#1084;&#1077;&#1076;.&#1089;&#1086;&#1074;&#1077;&#1090;&#1091;%20%20&#1043;&#1044;&#1055;%20&#8470;3\&#1051;&#1080;&#1089;&#1090;%20Microsoft%20Office%20Excel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84;&#1072;&#1081;\Desktop\&#1087;&#1088;&#1077;&#1079;&#1077;&#1085;&#1090;&#1072;&#1094;&#1080;&#1103;%20&#1082;%20&#1084;&#1077;&#1076;.&#1089;&#1086;&#1074;&#1077;&#1090;&#1091;%20%20&#1043;&#1044;&#1055;%20&#8470;3\&#1051;&#1080;&#1089;&#1090;%20Microsoft%20Office%20Excel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84;&#1072;&#1081;\Desktop\&#1087;&#1088;&#1077;&#1079;&#1077;&#1085;&#1090;&#1072;&#1094;&#1080;&#1103;%20&#1082;%20&#1084;&#1077;&#1076;.&#1089;&#1086;&#1074;&#1077;&#1090;&#1091;%20%20&#1043;&#1044;&#1055;%20&#8470;3\&#1051;&#1080;&#1089;&#1090;%20Microsoft%20Office%20Excel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84;&#1072;&#1081;\Desktop\&#1087;&#1088;&#1077;&#1079;&#1077;&#1085;&#1090;&#1072;&#1094;&#1080;&#1103;%20&#1082;%20&#1084;&#1077;&#1076;.&#1089;&#1086;&#1074;&#1077;&#1090;&#1091;%20%20&#1043;&#1044;&#1055;%20&#8470;3\&#1051;&#1080;&#1089;&#1090;%20Microsoft%20Office%20Excel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84;&#1072;&#1081;\Desktop\&#1087;&#1088;&#1077;&#1079;&#1077;&#1085;&#1090;&#1072;&#1094;&#1080;&#1103;%20&#1082;%20&#1084;&#1077;&#1076;.&#1089;&#1086;&#1074;&#1077;&#1090;&#1091;%20%20&#1043;&#1044;&#1055;%20&#8470;3\&#1051;&#1080;&#1089;&#1090;%20Microsoft%20Office%20Excel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Лист1!$C$4:$C$5</c:f>
              <c:strCache>
                <c:ptCount val="1"/>
                <c:pt idx="0">
                  <c:v>2016</c:v>
                </c:pt>
              </c:strCache>
            </c:strRef>
          </c:tx>
          <c:cat>
            <c:strRef>
              <c:f>Лист1!$B$6:$B$9</c:f>
              <c:strCache>
                <c:ptCount val="3"/>
                <c:pt idx="0">
                  <c:v>кол-во прикрепленного населения</c:v>
                </c:pt>
                <c:pt idx="1">
                  <c:v>0-14 лет</c:v>
                </c:pt>
                <c:pt idx="2">
                  <c:v>0-1 год</c:v>
                </c:pt>
              </c:strCache>
            </c:strRef>
          </c:cat>
          <c:val>
            <c:numRef>
              <c:f>Лист1!$C$6:$C$9</c:f>
              <c:numCache>
                <c:formatCode>General</c:formatCode>
                <c:ptCount val="4"/>
                <c:pt idx="0">
                  <c:v>30657</c:v>
                </c:pt>
                <c:pt idx="1">
                  <c:v>26766</c:v>
                </c:pt>
                <c:pt idx="2">
                  <c:v>1909</c:v>
                </c:pt>
              </c:numCache>
            </c:numRef>
          </c:val>
        </c:ser>
        <c:ser>
          <c:idx val="1"/>
          <c:order val="1"/>
          <c:tx>
            <c:strRef>
              <c:f>Лист1!$D$4:$D$5</c:f>
              <c:strCache>
                <c:ptCount val="1"/>
                <c:pt idx="0">
                  <c:v>2018</c:v>
                </c:pt>
              </c:strCache>
            </c:strRef>
          </c:tx>
          <c:cat>
            <c:strRef>
              <c:f>Лист1!$B$6:$B$9</c:f>
              <c:strCache>
                <c:ptCount val="3"/>
                <c:pt idx="0">
                  <c:v>кол-во прикрепленного населения</c:v>
                </c:pt>
                <c:pt idx="1">
                  <c:v>0-14 лет</c:v>
                </c:pt>
                <c:pt idx="2">
                  <c:v>0-1 год</c:v>
                </c:pt>
              </c:strCache>
            </c:strRef>
          </c:cat>
          <c:val>
            <c:numRef>
              <c:f>Лист1!$D$6:$D$9</c:f>
              <c:numCache>
                <c:formatCode>General</c:formatCode>
                <c:ptCount val="4"/>
                <c:pt idx="0">
                  <c:v>31626</c:v>
                </c:pt>
                <c:pt idx="1">
                  <c:v>27550</c:v>
                </c:pt>
                <c:pt idx="2">
                  <c:v>1691</c:v>
                </c:pt>
              </c:numCache>
            </c:numRef>
          </c:val>
        </c:ser>
        <c:ser>
          <c:idx val="2"/>
          <c:order val="2"/>
          <c:tx>
            <c:strRef>
              <c:f>Лист1!$E$4:$E$5</c:f>
              <c:strCache>
                <c:ptCount val="1"/>
                <c:pt idx="0">
                  <c:v>2018</c:v>
                </c:pt>
              </c:strCache>
            </c:strRef>
          </c:tx>
          <c:cat>
            <c:strRef>
              <c:f>Лист1!$B$6:$B$9</c:f>
              <c:strCache>
                <c:ptCount val="3"/>
                <c:pt idx="0">
                  <c:v>кол-во прикрепленного населения</c:v>
                </c:pt>
                <c:pt idx="1">
                  <c:v>0-14 лет</c:v>
                </c:pt>
                <c:pt idx="2">
                  <c:v>0-1 год</c:v>
                </c:pt>
              </c:strCache>
            </c:strRef>
          </c:cat>
          <c:val>
            <c:numRef>
              <c:f>Лист1!$E$6:$E$9</c:f>
              <c:numCache>
                <c:formatCode>General</c:formatCode>
                <c:ptCount val="4"/>
                <c:pt idx="0">
                  <c:v>31851</c:v>
                </c:pt>
                <c:pt idx="1">
                  <c:v>27801</c:v>
                </c:pt>
                <c:pt idx="2">
                  <c:v>1560</c:v>
                </c:pt>
              </c:numCache>
            </c:numRef>
          </c:val>
        </c:ser>
        <c:shape val="box"/>
        <c:axId val="85904000"/>
        <c:axId val="86385024"/>
        <c:axId val="0"/>
      </c:bar3DChart>
      <c:catAx>
        <c:axId val="85904000"/>
        <c:scaling>
          <c:orientation val="minMax"/>
        </c:scaling>
        <c:axPos val="b"/>
        <c:tickLblPos val="nextTo"/>
        <c:crossAx val="86385024"/>
        <c:crosses val="autoZero"/>
        <c:auto val="1"/>
        <c:lblAlgn val="ctr"/>
        <c:lblOffset val="100"/>
      </c:catAx>
      <c:valAx>
        <c:axId val="86385024"/>
        <c:scaling>
          <c:orientation val="minMax"/>
        </c:scaling>
        <c:axPos val="l"/>
        <c:majorGridlines/>
        <c:numFmt formatCode="General" sourceLinked="1"/>
        <c:tickLblPos val="nextTo"/>
        <c:crossAx val="85904000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dLbls>
            <c:dLbl>
              <c:idx val="7"/>
              <c:layout>
                <c:manualLayout>
                  <c:x val="8.6515783733074045E-2"/>
                  <c:y val="-9.8587773996164224E-2"/>
                </c:manualLayout>
              </c:layout>
              <c:showCatName val="1"/>
              <c:showPercent val="1"/>
            </c:dLbl>
            <c:showCatName val="1"/>
            <c:showPercent val="1"/>
            <c:showLeaderLines val="1"/>
          </c:dLbls>
          <c:cat>
            <c:strRef>
              <c:f>Лист2!$C$6:$C$15</c:f>
              <c:strCache>
                <c:ptCount val="10"/>
                <c:pt idx="0">
                  <c:v>болезни органов дыхания</c:v>
                </c:pt>
                <c:pt idx="1">
                  <c:v>болезни глаз</c:v>
                </c:pt>
                <c:pt idx="2">
                  <c:v>болезни кожи и подкожной клетчатки</c:v>
                </c:pt>
                <c:pt idx="3">
                  <c:v>болезни нервной системы</c:v>
                </c:pt>
                <c:pt idx="4">
                  <c:v>болезни органов пищеварения</c:v>
                </c:pt>
                <c:pt idx="5">
                  <c:v>инфекционные и паразитарные болезни</c:v>
                </c:pt>
                <c:pt idx="6">
                  <c:v>болезни костно-мышечной системы</c:v>
                </c:pt>
                <c:pt idx="7">
                  <c:v>болезни мочеполовой системы</c:v>
                </c:pt>
                <c:pt idx="9">
                  <c:v>прочие</c:v>
                </c:pt>
              </c:strCache>
            </c:strRef>
          </c:cat>
          <c:val>
            <c:numRef>
              <c:f>Лист2!$D$6:$D$15</c:f>
              <c:numCache>
                <c:formatCode>General</c:formatCode>
                <c:ptCount val="10"/>
                <c:pt idx="0">
                  <c:v>1615</c:v>
                </c:pt>
                <c:pt idx="1">
                  <c:v>120.5</c:v>
                </c:pt>
                <c:pt idx="2">
                  <c:v>108.7</c:v>
                </c:pt>
                <c:pt idx="3">
                  <c:v>90.5</c:v>
                </c:pt>
                <c:pt idx="4">
                  <c:v>85.6</c:v>
                </c:pt>
                <c:pt idx="5">
                  <c:v>88.3</c:v>
                </c:pt>
                <c:pt idx="6">
                  <c:v>82</c:v>
                </c:pt>
                <c:pt idx="7">
                  <c:v>72.3</c:v>
                </c:pt>
                <c:pt idx="9">
                  <c:v>297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dLbls>
            <c:showCatName val="1"/>
            <c:showPercent val="1"/>
          </c:dLbls>
          <c:cat>
            <c:strRef>
              <c:f>Лист3!$C$6:$C$13</c:f>
              <c:strCache>
                <c:ptCount val="8"/>
                <c:pt idx="0">
                  <c:v>болезни органов дыхания</c:v>
                </c:pt>
                <c:pt idx="1">
                  <c:v>болезни глаз</c:v>
                </c:pt>
                <c:pt idx="2">
                  <c:v>болезни костно-мышечной системы</c:v>
                </c:pt>
                <c:pt idx="3">
                  <c:v>болезни органов пищеварения</c:v>
                </c:pt>
                <c:pt idx="4">
                  <c:v>болезни кожи и подкожной клетчатки</c:v>
                </c:pt>
                <c:pt idx="5">
                  <c:v>болезни нервной системы</c:v>
                </c:pt>
                <c:pt idx="6">
                  <c:v>болезни мочеполовой системы </c:v>
                </c:pt>
                <c:pt idx="7">
                  <c:v>прочие </c:v>
                </c:pt>
              </c:strCache>
            </c:strRef>
          </c:cat>
          <c:val>
            <c:numRef>
              <c:f>Лист3!$D$6:$D$13</c:f>
              <c:numCache>
                <c:formatCode>General</c:formatCode>
                <c:ptCount val="8"/>
                <c:pt idx="0">
                  <c:v>770.1</c:v>
                </c:pt>
                <c:pt idx="1">
                  <c:v>174.8</c:v>
                </c:pt>
                <c:pt idx="2">
                  <c:v>159</c:v>
                </c:pt>
                <c:pt idx="3">
                  <c:v>97.8</c:v>
                </c:pt>
                <c:pt idx="4">
                  <c:v>88.9</c:v>
                </c:pt>
                <c:pt idx="5">
                  <c:v>81.7</c:v>
                </c:pt>
                <c:pt idx="6">
                  <c:v>75.599999999999994</c:v>
                </c:pt>
                <c:pt idx="7">
                  <c:v>222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"/>
  <c:chart>
    <c:title>
      <c:layout/>
    </c:title>
    <c:plotArea>
      <c:layout/>
      <c:lineChart>
        <c:grouping val="stacked"/>
        <c:ser>
          <c:idx val="0"/>
          <c:order val="0"/>
          <c:tx>
            <c:strRef>
              <c:f>Лист4!$C$7</c:f>
              <c:strCache>
                <c:ptCount val="1"/>
                <c:pt idx="0">
                  <c:v>младенческая смертность</c:v>
                </c:pt>
              </c:strCache>
            </c:strRef>
          </c:tx>
          <c:marker>
            <c:symbol val="none"/>
          </c:marker>
          <c:cat>
            <c:strRef>
              <c:f>Лист4!$D$5:$F$6</c:f>
              <c:strCache>
                <c:ptCount val="3"/>
                <c:pt idx="0">
                  <c:v>2016г</c:v>
                </c:pt>
                <c:pt idx="1">
                  <c:v>2017г</c:v>
                </c:pt>
                <c:pt idx="2">
                  <c:v>2018г</c:v>
                </c:pt>
              </c:strCache>
            </c:strRef>
          </c:cat>
          <c:val>
            <c:numRef>
              <c:f>Лист4!$D$7:$F$7</c:f>
              <c:numCache>
                <c:formatCode>General</c:formatCode>
                <c:ptCount val="3"/>
                <c:pt idx="0">
                  <c:v>5.4</c:v>
                </c:pt>
                <c:pt idx="1">
                  <c:v>5.5</c:v>
                </c:pt>
                <c:pt idx="2">
                  <c:v>2.6</c:v>
                </c:pt>
              </c:numCache>
            </c:numRef>
          </c:val>
        </c:ser>
        <c:marker val="1"/>
        <c:axId val="86461824"/>
        <c:axId val="86463616"/>
      </c:lineChart>
      <c:catAx>
        <c:axId val="86461824"/>
        <c:scaling>
          <c:orientation val="minMax"/>
        </c:scaling>
        <c:axPos val="b"/>
        <c:tickLblPos val="nextTo"/>
        <c:crossAx val="86463616"/>
        <c:crosses val="autoZero"/>
        <c:auto val="1"/>
        <c:lblAlgn val="ctr"/>
        <c:lblOffset val="100"/>
      </c:catAx>
      <c:valAx>
        <c:axId val="86463616"/>
        <c:scaling>
          <c:orientation val="minMax"/>
        </c:scaling>
        <c:axPos val="l"/>
        <c:majorGridlines/>
        <c:numFmt formatCode="General" sourceLinked="1"/>
        <c:tickLblPos val="nextTo"/>
        <c:crossAx val="86461824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pieChart>
        <c:varyColors val="1"/>
        <c:ser>
          <c:idx val="0"/>
          <c:order val="0"/>
          <c:dLbls>
            <c:showCatName val="1"/>
            <c:showPercent val="1"/>
          </c:dLbls>
          <c:cat>
            <c:strRef>
              <c:f>Лист5!$C$4:$C$8</c:f>
              <c:strCache>
                <c:ptCount val="5"/>
                <c:pt idx="0">
                  <c:v>онкологические заболевания </c:v>
                </c:pt>
                <c:pt idx="1">
                  <c:v>несчастный случай </c:v>
                </c:pt>
                <c:pt idx="2">
                  <c:v>ВПР</c:v>
                </c:pt>
                <c:pt idx="3">
                  <c:v>заболевания нервной системы </c:v>
                </c:pt>
                <c:pt idx="4">
                  <c:v>ОСПП</c:v>
                </c:pt>
              </c:strCache>
            </c:strRef>
          </c:cat>
          <c:val>
            <c:numRef>
              <c:f>Лист5!$D$4:$D$8</c:f>
              <c:numCache>
                <c:formatCode>General</c:formatCode>
                <c:ptCount val="5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1</c:v>
                </c:pt>
                <c:pt idx="4">
                  <c:v>2</c:v>
                </c:pt>
              </c:numCache>
            </c:numRef>
          </c:val>
        </c:ser>
        <c:ser>
          <c:idx val="1"/>
          <c:order val="1"/>
          <c:dLbls>
            <c:showCatName val="1"/>
            <c:showPercent val="1"/>
          </c:dLbls>
          <c:cat>
            <c:strRef>
              <c:f>Лист5!$C$4:$C$8</c:f>
              <c:strCache>
                <c:ptCount val="5"/>
                <c:pt idx="0">
                  <c:v>онкологические заболевания </c:v>
                </c:pt>
                <c:pt idx="1">
                  <c:v>несчастный случай </c:v>
                </c:pt>
                <c:pt idx="2">
                  <c:v>ВПР</c:v>
                </c:pt>
                <c:pt idx="3">
                  <c:v>заболевания нервной системы </c:v>
                </c:pt>
                <c:pt idx="4">
                  <c:v>ОСПП</c:v>
                </c:pt>
              </c:strCache>
            </c:strRef>
          </c:cat>
          <c:val>
            <c:numRef>
              <c:f>Лист5!$E$4:$E$8</c:f>
              <c:numCache>
                <c:formatCode>General</c:formatCode>
                <c:ptCount val="5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</c:numCache>
            </c:numRef>
          </c:val>
        </c:ser>
        <c:ser>
          <c:idx val="2"/>
          <c:order val="2"/>
          <c:dLbls>
            <c:showCatName val="1"/>
            <c:showPercent val="1"/>
          </c:dLbls>
          <c:cat>
            <c:strRef>
              <c:f>Лист5!$C$4:$C$8</c:f>
              <c:strCache>
                <c:ptCount val="5"/>
                <c:pt idx="0">
                  <c:v>онкологические заболевания </c:v>
                </c:pt>
                <c:pt idx="1">
                  <c:v>несчастный случай </c:v>
                </c:pt>
                <c:pt idx="2">
                  <c:v>ВПР</c:v>
                </c:pt>
                <c:pt idx="3">
                  <c:v>заболевания нервной системы </c:v>
                </c:pt>
                <c:pt idx="4">
                  <c:v>ОСПП</c:v>
                </c:pt>
              </c:strCache>
            </c:strRef>
          </c:cat>
          <c:val>
            <c:numRef>
              <c:f>Лист5!$F$4:$F$8</c:f>
              <c:numCache>
                <c:formatCode>0%</c:formatCode>
                <c:ptCount val="5"/>
                <c:pt idx="0">
                  <c:v>0.2</c:v>
                </c:pt>
                <c:pt idx="1">
                  <c:v>0.2</c:v>
                </c:pt>
                <c:pt idx="2">
                  <c:v>0.3000000000000001</c:v>
                </c:pt>
                <c:pt idx="3">
                  <c:v>0.1</c:v>
                </c:pt>
                <c:pt idx="4">
                  <c:v>0.2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plotArea>
      <c:layout/>
      <c:pieChart>
        <c:varyColors val="1"/>
        <c:ser>
          <c:idx val="0"/>
          <c:order val="0"/>
          <c:cat>
            <c:strRef>
              <c:f>Лист6!$C$6:$C$10</c:f>
              <c:strCache>
                <c:ptCount val="5"/>
                <c:pt idx="0">
                  <c:v>I</c:v>
                </c:pt>
                <c:pt idx="1">
                  <c:v>II</c:v>
                </c:pt>
                <c:pt idx="2">
                  <c:v>III</c:v>
                </c:pt>
                <c:pt idx="3">
                  <c:v>IV</c:v>
                </c:pt>
                <c:pt idx="4">
                  <c:v>V</c:v>
                </c:pt>
              </c:strCache>
            </c:strRef>
          </c:cat>
          <c:val>
            <c:numRef>
              <c:f>Лист6!$D$6:$D$10</c:f>
              <c:numCache>
                <c:formatCode>General</c:formatCode>
                <c:ptCount val="5"/>
                <c:pt idx="0">
                  <c:v>16.899999999999999</c:v>
                </c:pt>
                <c:pt idx="1">
                  <c:v>62.6</c:v>
                </c:pt>
                <c:pt idx="2">
                  <c:v>18.7</c:v>
                </c:pt>
                <c:pt idx="3">
                  <c:v>0.70000000000000029</c:v>
                </c:pt>
                <c:pt idx="4">
                  <c:v>1.1000000000000001</c:v>
                </c:pt>
              </c:numCache>
            </c:numRef>
          </c:val>
        </c:ser>
        <c:firstSliceAng val="0"/>
      </c:pieChart>
    </c:plotArea>
    <c:legend>
      <c:legendPos val="r"/>
      <c:layout/>
      <c:overlay val="1"/>
    </c:legend>
    <c:plotVisOnly val="1"/>
    <c:dispBlanksAs val="zero"/>
    <c:showDLblsOverMax val="1"/>
  </c:chart>
  <c:externalData r:id="rId1">
    <c:autoUpdate val="1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plotArea>
      <c:layout/>
      <c:pieChart>
        <c:varyColors val="1"/>
        <c:ser>
          <c:idx val="0"/>
          <c:order val="0"/>
          <c:cat>
            <c:strRef>
              <c:f>Лист7!$B$2:$B$6</c:f>
              <c:strCache>
                <c:ptCount val="5"/>
                <c:pt idx="0">
                  <c:v>I</c:v>
                </c:pt>
                <c:pt idx="1">
                  <c:v>II</c:v>
                </c:pt>
                <c:pt idx="2">
                  <c:v>III</c:v>
                </c:pt>
                <c:pt idx="3">
                  <c:v>IV</c:v>
                </c:pt>
                <c:pt idx="4">
                  <c:v>V</c:v>
                </c:pt>
              </c:strCache>
            </c:strRef>
          </c:cat>
          <c:val>
            <c:numRef>
              <c:f>Лист7!$C$2:$C$6</c:f>
              <c:numCache>
                <c:formatCode>General</c:formatCode>
                <c:ptCount val="5"/>
                <c:pt idx="0">
                  <c:v>19</c:v>
                </c:pt>
                <c:pt idx="1">
                  <c:v>63.4</c:v>
                </c:pt>
                <c:pt idx="2">
                  <c:v>16</c:v>
                </c:pt>
                <c:pt idx="3">
                  <c:v>0.5</c:v>
                </c:pt>
                <c:pt idx="4">
                  <c:v>1.1000000000000001</c:v>
                </c:pt>
              </c:numCache>
            </c:numRef>
          </c:val>
        </c:ser>
        <c:firstSliceAng val="0"/>
      </c:pieChart>
    </c:plotArea>
    <c:legend>
      <c:legendPos val="r"/>
      <c:layout/>
      <c:overlay val="1"/>
    </c:legend>
    <c:plotVisOnly val="1"/>
    <c:dispBlanksAs val="zero"/>
    <c:showDLblsOverMax val="1"/>
  </c:chart>
  <c:externalData r:id="rId1">
    <c:autoUpdate val="1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10588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304800" y="6245225"/>
            <a:ext cx="22860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19520C-457E-4BA3-94CC-554FF8DD96C2}" type="datetimeFigureOut">
              <a:rPr lang="ru-RU"/>
              <a:pPr>
                <a:defRPr/>
              </a:pPr>
              <a:t>07.03.2019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2860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CFF0E8-D303-43C2-9D12-6FF762C110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1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57238" y="0"/>
            <a:ext cx="1058545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Rectangle 15"/>
          <p:cNvPicPr>
            <a:picLocks noChangeArrowheads="1"/>
          </p:cNvPicPr>
          <p:nvPr/>
        </p:nvPicPr>
        <p:blipFill>
          <a:blip r:embed="rId3">
            <a:lum bright="-42000"/>
          </a:blip>
          <a:srcRect/>
          <a:stretch>
            <a:fillRect/>
          </a:stretch>
        </p:blipFill>
        <p:spPr bwMode="auto">
          <a:xfrm>
            <a:off x="395288" y="260350"/>
            <a:ext cx="440055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5589588"/>
            <a:ext cx="6553200" cy="647700"/>
          </a:xfrm>
        </p:spPr>
        <p:txBody>
          <a:bodyPr tIns="0" rIns="45720" bIns="0" anchor="b"/>
          <a:lstStyle/>
          <a:p>
            <a:pPr marL="1828800" lvl="4" indent="0"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4500" b="1" i="1" dirty="0" smtClean="0">
                <a:solidFill>
                  <a:srgbClr val="C00000"/>
                </a:solidFill>
                <a:latin typeface="Arial Black" pitchFamily="34" charset="0"/>
              </a:rPr>
              <a:t>20</a:t>
            </a:r>
            <a:r>
              <a:rPr lang="en-US" altLang="ru-RU" sz="4500" b="1" i="1" dirty="0" smtClean="0">
                <a:solidFill>
                  <a:srgbClr val="C00000"/>
                </a:solidFill>
                <a:latin typeface="Arial Black" pitchFamily="34" charset="0"/>
              </a:rPr>
              <a:t>1</a:t>
            </a:r>
            <a:r>
              <a:rPr lang="ru-RU" altLang="ru-RU" sz="4500" b="1" i="1" dirty="0" smtClean="0">
                <a:solidFill>
                  <a:srgbClr val="C00000"/>
                </a:solidFill>
                <a:latin typeface="Arial Black" pitchFamily="34" charset="0"/>
              </a:rPr>
              <a:t>8 год</a:t>
            </a:r>
          </a:p>
        </p:txBody>
      </p:sp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314449" y="3062313"/>
            <a:ext cx="4680520" cy="2215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  <p:txBody>
          <a:bodyPr anchor="ctr">
            <a:spAutoFit/>
          </a:bodyPr>
          <a:lstStyle>
            <a:lvl1pPr eaLnBrk="0" hangingPunct="0">
              <a:defRPr sz="2900"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eaLnBrk="0" hangingPunct="0">
              <a:defRPr sz="2900"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eaLnBrk="0" hangingPunct="0">
              <a:defRPr sz="2900"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eaLnBrk="0" hangingPunct="0">
              <a:defRPr sz="2900"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eaLnBrk="0" hangingPunct="0">
              <a:defRPr sz="2900"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sz="2300" b="1" i="1" dirty="0" smtClean="0">
                <a:latin typeface="Franklin Gothic Medium" pitchFamily="34" charset="0"/>
              </a:rPr>
              <a:t>Итоги работы</a:t>
            </a:r>
          </a:p>
          <a:p>
            <a:pPr algn="ctr" eaLnBrk="1" hangingPunct="1">
              <a:defRPr/>
            </a:pPr>
            <a:r>
              <a:rPr lang="ru-RU" sz="2300" b="1" i="1" dirty="0" smtClean="0">
                <a:latin typeface="Franklin Gothic Medium" pitchFamily="34" charset="0"/>
              </a:rPr>
              <a:t>ГБУЗ ПК «Городская детская поликлиника </a:t>
            </a:r>
          </a:p>
          <a:p>
            <a:pPr algn="ctr" eaLnBrk="1" hangingPunct="1">
              <a:defRPr/>
            </a:pPr>
            <a:r>
              <a:rPr lang="ru-RU" sz="2300" b="1" i="1" dirty="0" smtClean="0">
                <a:latin typeface="Franklin Gothic Medium" pitchFamily="34" charset="0"/>
              </a:rPr>
              <a:t>№ 3»</a:t>
            </a:r>
          </a:p>
          <a:p>
            <a:pPr algn="ctr" eaLnBrk="1" hangingPunct="1">
              <a:defRPr/>
            </a:pPr>
            <a:r>
              <a:rPr lang="ru-RU" sz="2300" b="1" i="1" dirty="0" smtClean="0">
                <a:latin typeface="Franklin Gothic Medium" pitchFamily="34" charset="0"/>
              </a:rPr>
              <a:t>по выполнению Программы</a:t>
            </a:r>
          </a:p>
          <a:p>
            <a:pPr algn="ctr" eaLnBrk="1" hangingPunct="1">
              <a:defRPr/>
            </a:pPr>
            <a:r>
              <a:rPr lang="ru-RU" sz="2300" b="1" i="1" dirty="0" smtClean="0">
                <a:latin typeface="Franklin Gothic Medium" pitchFamily="34" charset="0"/>
              </a:rPr>
              <a:t>Государственных гарантий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242683046"/>
              </p:ext>
            </p:extLst>
          </p:nvPr>
        </p:nvGraphicFramePr>
        <p:xfrm>
          <a:off x="611560" y="1536034"/>
          <a:ext cx="7889532" cy="46196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2383"/>
                <a:gridCol w="1972383"/>
                <a:gridCol w="1972383"/>
                <a:gridCol w="1972383"/>
              </a:tblGrid>
              <a:tr h="751455"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 2016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2018</a:t>
                      </a:r>
                      <a:endParaRPr lang="ru-RU" dirty="0"/>
                    </a:p>
                  </a:txBody>
                  <a:tcPr/>
                </a:tc>
              </a:tr>
              <a:tr h="877083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Кол-во обслуживаемого населения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  30657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31626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31851</a:t>
                      </a:r>
                      <a:endParaRPr lang="ru-RU" b="1" dirty="0"/>
                    </a:p>
                  </a:txBody>
                  <a:tcPr/>
                </a:tc>
              </a:tr>
              <a:tr h="621949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в</a:t>
                      </a:r>
                      <a:r>
                        <a:rPr lang="ru-RU" b="1" baseline="0" dirty="0" smtClean="0"/>
                        <a:t>  т.ч. дети 0-14 лет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   26766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27550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27801</a:t>
                      </a:r>
                      <a:endParaRPr lang="ru-RU" b="1" dirty="0"/>
                    </a:p>
                  </a:txBody>
                  <a:tcPr/>
                </a:tc>
              </a:tr>
              <a:tr h="647831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из них  0-1 года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1909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1691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1560</a:t>
                      </a:r>
                      <a:endParaRPr lang="ru-RU" b="1" dirty="0"/>
                    </a:p>
                  </a:txBody>
                  <a:tcPr/>
                </a:tc>
              </a:tr>
              <a:tr h="751455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подростки 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3891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4076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4050</a:t>
                      </a:r>
                      <a:endParaRPr lang="ru-RU" b="1" dirty="0"/>
                    </a:p>
                  </a:txBody>
                  <a:tcPr/>
                </a:tc>
              </a:tr>
              <a:tr h="877083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В среднем на 1 педиатрический участок 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806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832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838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Обслуживаемое население (на 38 педиатрических участков)</a:t>
            </a:r>
            <a:endParaRPr lang="ru-RU" sz="3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Динамика прикрепленного населения</a:t>
            </a:r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ДОУ- 32</a:t>
            </a:r>
          </a:p>
          <a:p>
            <a:r>
              <a:rPr lang="ru-RU" dirty="0" smtClean="0"/>
              <a:t>СОШ-18</a:t>
            </a:r>
          </a:p>
          <a:p>
            <a:r>
              <a:rPr lang="ru-RU" dirty="0" smtClean="0"/>
              <a:t>Школы-интернаты-3</a:t>
            </a:r>
          </a:p>
          <a:p>
            <a:r>
              <a:rPr lang="ru-RU" dirty="0" smtClean="0"/>
              <a:t>Дом ребенка-1</a:t>
            </a:r>
          </a:p>
          <a:p>
            <a:r>
              <a:rPr lang="ru-RU" dirty="0" smtClean="0"/>
              <a:t>Среднее профессиональное образовательное учреждение -1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  районе обслуживания: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186766" cy="4911741"/>
          </a:xfrm>
        </p:spPr>
        <p:txBody>
          <a:bodyPr>
            <a:normAutofit fontScale="77500" lnSpcReduction="20000"/>
          </a:bodyPr>
          <a:lstStyle/>
          <a:p>
            <a:r>
              <a:rPr lang="ru-RU" sz="1800" dirty="0" smtClean="0"/>
              <a:t>-</a:t>
            </a:r>
            <a:r>
              <a:rPr lang="ru-RU" sz="1800" b="1" dirty="0" smtClean="0"/>
              <a:t>3 лечебно-профилактических(педиатрических ) отделения</a:t>
            </a:r>
          </a:p>
          <a:p>
            <a:r>
              <a:rPr lang="ru-RU" sz="1800" b="1" dirty="0" smtClean="0"/>
              <a:t>-Консультативно-диагностическое отделение, представлено следующими специалистами:</a:t>
            </a:r>
          </a:p>
          <a:p>
            <a:r>
              <a:rPr lang="ru-RU" sz="1800" b="1" dirty="0" smtClean="0"/>
              <a:t>                   аллерголог-иммунолог</a:t>
            </a:r>
          </a:p>
          <a:p>
            <a:r>
              <a:rPr lang="ru-RU" sz="1800" b="1" dirty="0" smtClean="0"/>
              <a:t>                   гастроэнтеролог</a:t>
            </a:r>
          </a:p>
          <a:p>
            <a:r>
              <a:rPr lang="ru-RU" sz="1800" b="1" dirty="0" smtClean="0"/>
              <a:t>                   </a:t>
            </a:r>
            <a:r>
              <a:rPr lang="ru-RU" sz="1800" b="1" dirty="0" err="1" smtClean="0"/>
              <a:t>дерматовенеролог</a:t>
            </a:r>
            <a:endParaRPr lang="ru-RU" sz="1800" b="1" dirty="0" smtClean="0"/>
          </a:p>
          <a:p>
            <a:r>
              <a:rPr lang="ru-RU" sz="1800" b="1" dirty="0" smtClean="0"/>
              <a:t>                   инфекционист</a:t>
            </a:r>
          </a:p>
          <a:p>
            <a:r>
              <a:rPr lang="ru-RU" sz="1800" b="1" dirty="0" smtClean="0"/>
              <a:t>                   кардиолог</a:t>
            </a:r>
          </a:p>
          <a:p>
            <a:pPr>
              <a:buNone/>
            </a:pPr>
            <a:r>
              <a:rPr lang="ru-RU" sz="1800" b="1" dirty="0" smtClean="0"/>
              <a:t>                          невролог</a:t>
            </a:r>
          </a:p>
          <a:p>
            <a:pPr>
              <a:buNone/>
            </a:pPr>
            <a:r>
              <a:rPr lang="ru-RU" sz="1800" b="1" dirty="0" smtClean="0"/>
              <a:t>                          нефролог</a:t>
            </a:r>
          </a:p>
          <a:p>
            <a:pPr>
              <a:buNone/>
            </a:pPr>
            <a:r>
              <a:rPr lang="ru-RU" sz="1800" b="1" dirty="0" smtClean="0"/>
              <a:t>                          </a:t>
            </a:r>
            <a:r>
              <a:rPr lang="ru-RU" sz="1800" b="1" dirty="0" err="1" smtClean="0"/>
              <a:t>Оториноларинголог</a:t>
            </a:r>
            <a:endParaRPr lang="ru-RU" sz="1800" b="1" dirty="0" smtClean="0"/>
          </a:p>
          <a:p>
            <a:pPr>
              <a:buNone/>
            </a:pPr>
            <a:r>
              <a:rPr lang="ru-RU" sz="1800" b="1" dirty="0" smtClean="0"/>
              <a:t>                          Офтальмолог</a:t>
            </a:r>
          </a:p>
          <a:p>
            <a:pPr>
              <a:buNone/>
            </a:pPr>
            <a:r>
              <a:rPr lang="ru-RU" sz="1800" b="1" dirty="0" smtClean="0"/>
              <a:t>                           Психиатр </a:t>
            </a:r>
          </a:p>
          <a:p>
            <a:pPr>
              <a:buNone/>
            </a:pPr>
            <a:r>
              <a:rPr lang="ru-RU" sz="1800" b="1" dirty="0" smtClean="0"/>
              <a:t>                           Травматолог-ортопед</a:t>
            </a:r>
          </a:p>
          <a:p>
            <a:pPr>
              <a:buNone/>
            </a:pPr>
            <a:r>
              <a:rPr lang="ru-RU" sz="1800" b="1" dirty="0" smtClean="0"/>
              <a:t>                           </a:t>
            </a:r>
            <a:r>
              <a:rPr lang="ru-RU" sz="1800" b="1" dirty="0" err="1" smtClean="0"/>
              <a:t>Уролог-андролог</a:t>
            </a:r>
            <a:r>
              <a:rPr lang="ru-RU" sz="1800" b="1" dirty="0" smtClean="0"/>
              <a:t> детский</a:t>
            </a:r>
          </a:p>
          <a:p>
            <a:pPr>
              <a:buNone/>
            </a:pPr>
            <a:r>
              <a:rPr lang="ru-RU" sz="1800" b="1" dirty="0" smtClean="0"/>
              <a:t>                           Хирург детский</a:t>
            </a:r>
          </a:p>
          <a:p>
            <a:pPr>
              <a:buNone/>
            </a:pPr>
            <a:r>
              <a:rPr lang="ru-RU" sz="1800" b="1" dirty="0" smtClean="0"/>
              <a:t>                           эндокринолог детский</a:t>
            </a:r>
          </a:p>
          <a:p>
            <a:r>
              <a:rPr lang="ru-RU" sz="1800" b="1" dirty="0" smtClean="0"/>
              <a:t>Дневной стационар  на 20 коек</a:t>
            </a:r>
          </a:p>
          <a:p>
            <a:r>
              <a:rPr lang="ru-RU" sz="1800" b="1" dirty="0" smtClean="0"/>
              <a:t>Дошкольное и школьные  отделения</a:t>
            </a:r>
          </a:p>
          <a:p>
            <a:r>
              <a:rPr lang="ru-RU" sz="1800" b="1" dirty="0" smtClean="0"/>
              <a:t>Отделение  медико-социальной службы</a:t>
            </a:r>
          </a:p>
          <a:p>
            <a:r>
              <a:rPr lang="ru-RU" sz="1800" b="1" dirty="0" err="1" smtClean="0"/>
              <a:t>Параклиническая</a:t>
            </a:r>
            <a:r>
              <a:rPr lang="ru-RU" sz="1800" b="1" dirty="0" smtClean="0"/>
              <a:t>   служба : клинико-диагностическая  лаборатория,  физиотерапевтическое отделение, диагностическое отделение (рентгенологический кабинет, кабинет УЗД, кабинет ЭКГ, кабинет эндоскопии)</a:t>
            </a:r>
          </a:p>
          <a:p>
            <a:r>
              <a:rPr lang="ru-RU" sz="1800" b="1" dirty="0" smtClean="0"/>
              <a:t>2 кабинета НМП</a:t>
            </a:r>
          </a:p>
          <a:p>
            <a:pPr>
              <a:buNone/>
            </a:pPr>
            <a:endParaRPr lang="ru-RU" sz="1800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186766" cy="868346"/>
          </a:xfrm>
        </p:spPr>
        <p:txBody>
          <a:bodyPr>
            <a:noAutofit/>
          </a:bodyPr>
          <a:lstStyle/>
          <a:p>
            <a:r>
              <a:rPr lang="ru-RU" sz="3200" dirty="0" smtClean="0"/>
              <a:t>Структура организации медицинской помощи </a:t>
            </a:r>
            <a:endParaRPr lang="ru-RU" sz="3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9" y="857231"/>
          <a:ext cx="8501120" cy="56818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7"/>
                <a:gridCol w="1500198"/>
                <a:gridCol w="714380"/>
                <a:gridCol w="928694"/>
                <a:gridCol w="889562"/>
                <a:gridCol w="3325279"/>
              </a:tblGrid>
              <a:tr h="885935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Структурное подразделение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Адрес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Плановая мощность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Фактическая мощность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Прикрепленное население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Службы</a:t>
                      </a:r>
                      <a:endParaRPr lang="ru-RU" sz="1200" dirty="0"/>
                    </a:p>
                  </a:txBody>
                  <a:tcPr/>
                </a:tc>
              </a:tr>
              <a:tr h="689060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Поликлиника №1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Ул. А.Щербакова ,27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8,0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104,1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6804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Педиатрическое</a:t>
                      </a:r>
                      <a:r>
                        <a:rPr lang="ru-RU" sz="1200" b="1" baseline="0" dirty="0" smtClean="0"/>
                        <a:t> отделение</a:t>
                      </a:r>
                      <a:endParaRPr lang="ru-RU" sz="1200" b="1" dirty="0"/>
                    </a:p>
                  </a:txBody>
                  <a:tcPr/>
                </a:tc>
              </a:tr>
              <a:tr h="689060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Филиал поликлиники №1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err="1" smtClean="0"/>
                        <a:t>Ул.Мозырьская</a:t>
                      </a:r>
                      <a:r>
                        <a:rPr lang="ru-RU" sz="1200" b="1" dirty="0" smtClean="0"/>
                        <a:t> ,34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5,0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35,9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1906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2 педиатрических участка</a:t>
                      </a:r>
                      <a:endParaRPr lang="ru-RU" sz="1200" b="1" dirty="0"/>
                    </a:p>
                  </a:txBody>
                  <a:tcPr/>
                </a:tc>
              </a:tr>
              <a:tr h="807780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Поликлиника №2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Ул. А.Веденеева,</a:t>
                      </a:r>
                    </a:p>
                    <a:p>
                      <a:r>
                        <a:rPr lang="ru-RU" sz="1200" b="1" dirty="0" smtClean="0"/>
                        <a:t>80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241,0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502,8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9313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Педиатрическое отделение</a:t>
                      </a:r>
                    </a:p>
                    <a:p>
                      <a:r>
                        <a:rPr lang="ru-RU" sz="1200" b="1" dirty="0" smtClean="0"/>
                        <a:t>Консультативно-диагностическое отделение</a:t>
                      </a:r>
                    </a:p>
                    <a:p>
                      <a:r>
                        <a:rPr lang="ru-RU" sz="1200" b="1" dirty="0" smtClean="0"/>
                        <a:t>Физиотерапевтическое</a:t>
                      </a:r>
                      <a:r>
                        <a:rPr lang="ru-RU" sz="1200" b="1" baseline="0" dirty="0" smtClean="0"/>
                        <a:t> отделение</a:t>
                      </a:r>
                    </a:p>
                    <a:p>
                      <a:r>
                        <a:rPr lang="ru-RU" sz="1200" b="1" baseline="0" dirty="0" smtClean="0"/>
                        <a:t>ЛФК</a:t>
                      </a:r>
                      <a:endParaRPr lang="ru-RU" sz="1200" b="1" dirty="0" smtClean="0"/>
                    </a:p>
                    <a:p>
                      <a:endParaRPr lang="ru-RU" sz="1200" b="1" dirty="0"/>
                    </a:p>
                  </a:txBody>
                  <a:tcPr/>
                </a:tc>
              </a:tr>
              <a:tr h="516320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Филиал поликлиники №2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Пер. 1-й </a:t>
                      </a:r>
                      <a:r>
                        <a:rPr lang="ru-RU" sz="1200" b="1" dirty="0" err="1" smtClean="0"/>
                        <a:t>Еловский</a:t>
                      </a:r>
                      <a:r>
                        <a:rPr lang="ru-RU" sz="1200" b="1" baseline="0" dirty="0" smtClean="0"/>
                        <a:t> ,24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9,0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1,2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600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1</a:t>
                      </a:r>
                      <a:r>
                        <a:rPr lang="ru-RU" sz="1200" b="1" baseline="0" dirty="0" smtClean="0"/>
                        <a:t> педиатрический участок ( Чапаевский)</a:t>
                      </a:r>
                      <a:endParaRPr lang="ru-RU" sz="1200" b="1" dirty="0"/>
                    </a:p>
                  </a:txBody>
                  <a:tcPr/>
                </a:tc>
              </a:tr>
              <a:tr h="1082809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Поликлиника №3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Ул.Толбухина,9-11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109,0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382,2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12487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Педиатрическое отделение</a:t>
                      </a:r>
                    </a:p>
                    <a:p>
                      <a:r>
                        <a:rPr lang="ru-RU" sz="1200" b="1" dirty="0" smtClean="0"/>
                        <a:t>Консультативно-диагностическое отделение</a:t>
                      </a:r>
                    </a:p>
                    <a:p>
                      <a:r>
                        <a:rPr lang="ru-RU" sz="1200" b="1" dirty="0" smtClean="0"/>
                        <a:t>Физиотерапевтическое отделение</a:t>
                      </a:r>
                    </a:p>
                    <a:p>
                      <a:r>
                        <a:rPr lang="ru-RU" sz="1200" b="1" dirty="0" smtClean="0"/>
                        <a:t>Кабинет</a:t>
                      </a:r>
                      <a:r>
                        <a:rPr lang="ru-RU" sz="1200" b="1" baseline="0" dirty="0" smtClean="0"/>
                        <a:t> рентгенодиагностики, УЗИ</a:t>
                      </a:r>
                    </a:p>
                    <a:p>
                      <a:r>
                        <a:rPr lang="ru-RU" sz="1200" b="1" baseline="0" dirty="0" smtClean="0"/>
                        <a:t>ЛФК</a:t>
                      </a:r>
                      <a:endParaRPr lang="ru-RU" sz="1200" b="1" dirty="0"/>
                    </a:p>
                  </a:txBody>
                  <a:tcPr/>
                </a:tc>
              </a:tr>
              <a:tr h="689060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Филиал поликлиники№3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Ул.Судоремонтная 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4,0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15,1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741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1 педиатрический участок</a:t>
                      </a:r>
                      <a:endParaRPr lang="ru-RU" sz="12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29642" cy="582594"/>
          </a:xfrm>
        </p:spPr>
        <p:txBody>
          <a:bodyPr>
            <a:normAutofit fontScale="90000"/>
          </a:bodyPr>
          <a:lstStyle/>
          <a:p>
            <a:r>
              <a:rPr lang="ru-RU" sz="1800" dirty="0" smtClean="0"/>
              <a:t>Структурные подразделения </a:t>
            </a:r>
            <a:br>
              <a:rPr lang="ru-RU" sz="1800" dirty="0" smtClean="0"/>
            </a:br>
            <a:r>
              <a:rPr lang="ru-RU" sz="1800" dirty="0" smtClean="0"/>
              <a:t>ГБУЗ  ПК  «ГДП №3»</a:t>
            </a:r>
            <a:endParaRPr lang="ru-RU" sz="1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Административный корпус, КДЛ</a:t>
            </a:r>
          </a:p>
          <a:p>
            <a:r>
              <a:rPr lang="ru-RU" dirty="0" smtClean="0"/>
              <a:t>Диагностическое отделение</a:t>
            </a:r>
          </a:p>
          <a:p>
            <a:r>
              <a:rPr lang="ru-RU" dirty="0" smtClean="0"/>
              <a:t>Дневной стационар на 20 коек</a:t>
            </a:r>
          </a:p>
          <a:p>
            <a:r>
              <a:rPr lang="ru-RU" dirty="0" smtClean="0"/>
              <a:t>Молочная кухня (1 800 000 порций в год)</a:t>
            </a:r>
          </a:p>
          <a:p>
            <a:r>
              <a:rPr lang="ru-RU" dirty="0" smtClean="0"/>
              <a:t>6 раздаточных пунктов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Структурные подразделения ГБУЗ ПК «ГДП №3»</a:t>
            </a:r>
            <a:endParaRPr lang="ru-RU" sz="2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14423"/>
          <a:ext cx="8186766" cy="56480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03086"/>
              </a:tblGrid>
              <a:tr h="400831"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2016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ПК</a:t>
                      </a:r>
                      <a:r>
                        <a:rPr lang="ru-RU" baseline="0" dirty="0" smtClean="0"/>
                        <a:t>  2017год</a:t>
                      </a:r>
                      <a:endParaRPr lang="ru-RU" dirty="0"/>
                    </a:p>
                  </a:txBody>
                  <a:tcPr/>
                </a:tc>
              </a:tr>
              <a:tr h="670738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Общая заболеваемость 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2474,4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2611,2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2559,1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2781,3</a:t>
                      </a:r>
                      <a:endParaRPr lang="ru-RU" b="1" dirty="0"/>
                    </a:p>
                  </a:txBody>
                  <a:tcPr/>
                </a:tc>
              </a:tr>
              <a:tr h="785818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Первичная заболеваемость</a:t>
                      </a:r>
                      <a:r>
                        <a:rPr lang="ru-RU" sz="1600" b="1" baseline="0" dirty="0" smtClean="0"/>
                        <a:t> 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2060,9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2189,9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2144,9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2221,2</a:t>
                      </a:r>
                      <a:endParaRPr lang="ru-RU" b="1" dirty="0"/>
                    </a:p>
                  </a:txBody>
                  <a:tcPr/>
                </a:tc>
              </a:tr>
              <a:tr h="785818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Болезни органов дыхания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1475,6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1631,5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1615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1563,7</a:t>
                      </a:r>
                      <a:endParaRPr lang="ru-RU" b="1" dirty="0"/>
                    </a:p>
                  </a:txBody>
                  <a:tcPr/>
                </a:tc>
              </a:tr>
              <a:tr h="400831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Болезни глаз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125,0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131,2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120,5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140,3</a:t>
                      </a:r>
                      <a:endParaRPr lang="ru-RU" b="1" dirty="0"/>
                    </a:p>
                  </a:txBody>
                  <a:tcPr/>
                </a:tc>
              </a:tr>
              <a:tr h="400831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Болезни кожи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122,4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116,9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108,7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99,7</a:t>
                      </a:r>
                      <a:endParaRPr lang="ru-RU" b="1" dirty="0"/>
                    </a:p>
                  </a:txBody>
                  <a:tcPr/>
                </a:tc>
              </a:tr>
              <a:tr h="988351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Болезни</a:t>
                      </a:r>
                      <a:r>
                        <a:rPr lang="ru-RU" sz="1600" b="1" baseline="0" dirty="0" smtClean="0"/>
                        <a:t> нервной системы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94,6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91,8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90,5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99,1</a:t>
                      </a:r>
                      <a:endParaRPr lang="ru-RU" b="1" dirty="0"/>
                    </a:p>
                  </a:txBody>
                  <a:tcPr/>
                </a:tc>
              </a:tr>
              <a:tr h="988351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Болезни органов </a:t>
                      </a:r>
                    </a:p>
                    <a:p>
                      <a:r>
                        <a:rPr lang="ru-RU" sz="1600" b="1" dirty="0" smtClean="0"/>
                        <a:t>пищеварения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100,0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91,5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85,6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141,7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86766" cy="868346"/>
          </a:xfrm>
        </p:spPr>
        <p:txBody>
          <a:bodyPr>
            <a:normAutofit/>
          </a:bodyPr>
          <a:lstStyle/>
          <a:p>
            <a:r>
              <a:rPr lang="ru-RU" sz="2000" dirty="0" smtClean="0"/>
              <a:t>Структура и анализ заболеваемости</a:t>
            </a:r>
            <a:br>
              <a:rPr lang="ru-RU" sz="2000" dirty="0" smtClean="0"/>
            </a:br>
            <a:r>
              <a:rPr lang="ru-RU" sz="2000" dirty="0" smtClean="0"/>
              <a:t>0-14 лет ( на 1000 чел.)</a:t>
            </a:r>
            <a:endParaRPr lang="ru-RU" sz="2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Структура и анализ заболеваемости детей 0-14 лет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061250913"/>
              </p:ext>
            </p:extLst>
          </p:nvPr>
        </p:nvGraphicFramePr>
        <p:xfrm>
          <a:off x="539552" y="1484784"/>
          <a:ext cx="7488830" cy="504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9193"/>
                <a:gridCol w="1136339"/>
                <a:gridCol w="1497766"/>
                <a:gridCol w="1497766"/>
                <a:gridCol w="1497766"/>
              </a:tblGrid>
              <a:tr h="397366"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2016</a:t>
                      </a:r>
                      <a:endParaRPr lang="ru-RU" sz="1600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2017</a:t>
                      </a:r>
                      <a:endParaRPr lang="ru-RU" sz="1600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2018</a:t>
                      </a:r>
                      <a:endParaRPr lang="ru-RU" sz="1600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ПК   2017</a:t>
                      </a:r>
                      <a:endParaRPr lang="ru-RU" sz="1600" dirty="0"/>
                    </a:p>
                  </a:txBody>
                  <a:tcPr marL="82321" marR="82321"/>
                </a:tc>
              </a:tr>
              <a:tr h="620544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Общая заболеваемость </a:t>
                      </a:r>
                      <a:endParaRPr lang="ru-RU" sz="1600" b="1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1811,2</a:t>
                      </a:r>
                      <a:endParaRPr lang="ru-RU" sz="1600" b="1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1692,8</a:t>
                      </a:r>
                      <a:endParaRPr lang="ru-RU" sz="1600" b="1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1670,0</a:t>
                      </a:r>
                      <a:endParaRPr lang="ru-RU" sz="1600" b="1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1976,5</a:t>
                      </a:r>
                      <a:endParaRPr lang="ru-RU" sz="1600" b="1" dirty="0"/>
                    </a:p>
                  </a:txBody>
                  <a:tcPr marL="82321" marR="82321"/>
                </a:tc>
              </a:tr>
              <a:tr h="620544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Первичная заболеваемость</a:t>
                      </a:r>
                      <a:endParaRPr lang="ru-RU" sz="1600" b="1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982,5</a:t>
                      </a:r>
                      <a:endParaRPr lang="ru-RU" sz="1600" b="1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998,7</a:t>
                      </a:r>
                      <a:endParaRPr lang="ru-RU" sz="1600" b="1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990,1</a:t>
                      </a:r>
                      <a:endParaRPr lang="ru-RU" sz="1600" b="1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1102,4</a:t>
                      </a:r>
                      <a:endParaRPr lang="ru-RU" sz="1600" b="1" dirty="0"/>
                    </a:p>
                  </a:txBody>
                  <a:tcPr marL="82321" marR="82321"/>
                </a:tc>
              </a:tr>
              <a:tr h="620544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Болезни органов дыхания</a:t>
                      </a:r>
                      <a:endParaRPr lang="ru-RU" sz="1600" b="1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738,9</a:t>
                      </a:r>
                      <a:endParaRPr lang="ru-RU" sz="1600" b="1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735,2</a:t>
                      </a:r>
                      <a:endParaRPr lang="ru-RU" sz="1600" b="1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770,1</a:t>
                      </a:r>
                      <a:endParaRPr lang="ru-RU" sz="1600" b="1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911,5</a:t>
                      </a:r>
                      <a:endParaRPr lang="ru-RU" sz="1600" b="1" dirty="0"/>
                    </a:p>
                  </a:txBody>
                  <a:tcPr marL="82321" marR="82321"/>
                </a:tc>
              </a:tr>
              <a:tr h="397366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Болезни глаз</a:t>
                      </a:r>
                      <a:endParaRPr lang="ru-RU" sz="1600" b="1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204,1</a:t>
                      </a:r>
                      <a:endParaRPr lang="ru-RU" sz="1600" b="1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183,5</a:t>
                      </a:r>
                      <a:endParaRPr lang="ru-RU" sz="1600" b="1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174,8</a:t>
                      </a:r>
                      <a:endParaRPr lang="ru-RU" sz="1600" b="1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269,0</a:t>
                      </a:r>
                      <a:endParaRPr lang="ru-RU" sz="1600" b="1" dirty="0"/>
                    </a:p>
                  </a:txBody>
                  <a:tcPr marL="82321" marR="82321"/>
                </a:tc>
              </a:tr>
              <a:tr h="881826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Болезни костно-мышечной системы</a:t>
                      </a:r>
                      <a:endParaRPr lang="ru-RU" sz="1600" b="1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181,8</a:t>
                      </a:r>
                      <a:endParaRPr lang="ru-RU" sz="1600" b="1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170,4</a:t>
                      </a:r>
                      <a:endParaRPr lang="ru-RU" sz="1600" b="1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159,0</a:t>
                      </a:r>
                      <a:endParaRPr lang="ru-RU" sz="1600" b="1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165,4</a:t>
                      </a:r>
                      <a:endParaRPr lang="ru-RU" sz="1600" b="1" dirty="0"/>
                    </a:p>
                  </a:txBody>
                  <a:tcPr marL="82321" marR="82321"/>
                </a:tc>
              </a:tr>
              <a:tr h="620544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Болезни органов пищеварения</a:t>
                      </a:r>
                      <a:endParaRPr lang="ru-RU" sz="1600" b="1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121,7</a:t>
                      </a:r>
                      <a:endParaRPr lang="ru-RU" sz="1600" b="1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114,7</a:t>
                      </a:r>
                      <a:endParaRPr lang="ru-RU" sz="1600" b="1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97,8</a:t>
                      </a:r>
                      <a:endParaRPr lang="ru-RU" sz="1600" b="1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106,4</a:t>
                      </a:r>
                      <a:endParaRPr lang="ru-RU" sz="1600" b="1" dirty="0"/>
                    </a:p>
                  </a:txBody>
                  <a:tcPr marL="82321" marR="82321"/>
                </a:tc>
              </a:tr>
              <a:tr h="881826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Болезни кожи и подкожной клетчатки</a:t>
                      </a:r>
                      <a:endParaRPr lang="ru-RU" sz="1600" b="1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98,3</a:t>
                      </a:r>
                      <a:endParaRPr lang="ru-RU" sz="1600" b="1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95,6</a:t>
                      </a:r>
                      <a:endParaRPr lang="ru-RU" sz="1600" b="1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88,9</a:t>
                      </a:r>
                      <a:endParaRPr lang="ru-RU" sz="1600" b="1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91,9</a:t>
                      </a:r>
                      <a:endParaRPr lang="ru-RU" sz="1600" b="1" dirty="0"/>
                    </a:p>
                  </a:txBody>
                  <a:tcPr marL="82321" marR="82321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dirty="0" smtClean="0"/>
              <a:t>Структура и анализ заболеваемости подростков</a:t>
            </a:r>
            <a:br>
              <a:rPr lang="ru-RU" sz="3200" dirty="0" smtClean="0"/>
            </a:br>
            <a:r>
              <a:rPr lang="ru-RU" sz="3200" dirty="0" smtClean="0"/>
              <a:t>15-17 лет (на 1000 чел)</a:t>
            </a:r>
            <a:endParaRPr lang="ru-RU" sz="3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Структура и заболеваемость подростков 15-17 лет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943893357"/>
              </p:ext>
            </p:extLst>
          </p:nvPr>
        </p:nvGraphicFramePr>
        <p:xfrm>
          <a:off x="683569" y="1484785"/>
          <a:ext cx="7128791" cy="54063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2984"/>
                <a:gridCol w="1608940"/>
                <a:gridCol w="1534669"/>
                <a:gridCol w="1782198"/>
              </a:tblGrid>
              <a:tr h="356232"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2016г</a:t>
                      </a:r>
                      <a:endParaRPr lang="ru-RU" sz="1600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2017г</a:t>
                      </a:r>
                      <a:endParaRPr lang="ru-RU" sz="1600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2018г</a:t>
                      </a:r>
                      <a:endParaRPr lang="ru-RU" sz="1600" dirty="0"/>
                    </a:p>
                  </a:txBody>
                  <a:tcPr marL="82321" marR="82321"/>
                </a:tc>
              </a:tr>
              <a:tr h="572616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Младенческая смертность (до 1г)</a:t>
                      </a:r>
                      <a:endParaRPr lang="ru-RU" sz="1600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5,4- 9</a:t>
                      </a:r>
                    </a:p>
                    <a:p>
                      <a:r>
                        <a:rPr lang="ru-RU" sz="1600" dirty="0" smtClean="0"/>
                        <a:t>Наблюдаемые 1</a:t>
                      </a:r>
                      <a:endParaRPr lang="ru-RU" sz="1600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5,5-9</a:t>
                      </a:r>
                    </a:p>
                    <a:p>
                      <a:r>
                        <a:rPr lang="ru-RU" sz="1600" dirty="0" smtClean="0"/>
                        <a:t>Наблюдаемые 1</a:t>
                      </a:r>
                      <a:endParaRPr lang="ru-RU" sz="1600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2,6 -4</a:t>
                      </a:r>
                    </a:p>
                    <a:p>
                      <a:r>
                        <a:rPr lang="ru-RU" sz="1600" dirty="0" smtClean="0"/>
                        <a:t>Наблюдаемых -0</a:t>
                      </a:r>
                      <a:endParaRPr lang="ru-RU" sz="1600" dirty="0"/>
                    </a:p>
                  </a:txBody>
                  <a:tcPr marL="82321" marR="82321"/>
                </a:tc>
              </a:tr>
              <a:tr h="572616">
                <a:tc>
                  <a:txBody>
                    <a:bodyPr/>
                    <a:lstStyle/>
                    <a:p>
                      <a:r>
                        <a:rPr lang="ru-RU" sz="1600" dirty="0" err="1" smtClean="0"/>
                        <a:t>Неонатальная</a:t>
                      </a:r>
                      <a:r>
                        <a:rPr lang="ru-RU" sz="1600" dirty="0" smtClean="0"/>
                        <a:t> </a:t>
                      </a:r>
                    </a:p>
                    <a:p>
                      <a:r>
                        <a:rPr lang="ru-RU" sz="1600" dirty="0" smtClean="0"/>
                        <a:t>(первые 28 суток)</a:t>
                      </a:r>
                      <a:endParaRPr lang="ru-RU" sz="1600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2,2-4</a:t>
                      </a:r>
                      <a:endParaRPr lang="ru-RU" sz="1600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3,7-7</a:t>
                      </a:r>
                      <a:endParaRPr lang="ru-RU" sz="1600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1,97- 3</a:t>
                      </a:r>
                      <a:endParaRPr lang="ru-RU" sz="1600" dirty="0"/>
                    </a:p>
                  </a:txBody>
                  <a:tcPr marL="82321" marR="82321"/>
                </a:tc>
              </a:tr>
              <a:tr h="572616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Ранняя  </a:t>
                      </a:r>
                      <a:r>
                        <a:rPr lang="ru-RU" sz="1600" dirty="0" err="1" smtClean="0"/>
                        <a:t>неонатальная</a:t>
                      </a:r>
                      <a:endParaRPr lang="ru-RU" sz="1600" dirty="0" smtClean="0"/>
                    </a:p>
                    <a:p>
                      <a:r>
                        <a:rPr lang="ru-RU" sz="1600" dirty="0" smtClean="0"/>
                        <a:t>(первые 168ч жизни)</a:t>
                      </a:r>
                      <a:endParaRPr lang="ru-RU" sz="1600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1,1-2</a:t>
                      </a:r>
                      <a:endParaRPr lang="ru-RU" sz="1600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2,5-5</a:t>
                      </a:r>
                      <a:endParaRPr lang="ru-RU" sz="1600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1,97-3</a:t>
                      </a:r>
                      <a:endParaRPr lang="ru-RU" sz="1600" dirty="0"/>
                    </a:p>
                  </a:txBody>
                  <a:tcPr marL="82321" marR="82321"/>
                </a:tc>
              </a:tr>
              <a:tr h="356232">
                <a:tc>
                  <a:txBody>
                    <a:bodyPr/>
                    <a:lstStyle/>
                    <a:p>
                      <a:r>
                        <a:rPr lang="ru-RU" sz="1600" dirty="0" err="1" smtClean="0"/>
                        <a:t>Мертворожденность</a:t>
                      </a:r>
                      <a:endParaRPr lang="ru-RU" sz="1600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3,7-6</a:t>
                      </a:r>
                      <a:endParaRPr lang="ru-RU" sz="1600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3,1-5</a:t>
                      </a:r>
                      <a:endParaRPr lang="ru-RU" sz="1600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4,6-7</a:t>
                      </a:r>
                      <a:endParaRPr lang="ru-RU" sz="1600" dirty="0"/>
                    </a:p>
                  </a:txBody>
                  <a:tcPr marL="82321" marR="82321"/>
                </a:tc>
              </a:tr>
              <a:tr h="813718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Поздняя </a:t>
                      </a:r>
                      <a:r>
                        <a:rPr lang="ru-RU" sz="1600" dirty="0" err="1" smtClean="0"/>
                        <a:t>неонатальная</a:t>
                      </a:r>
                      <a:r>
                        <a:rPr lang="ru-RU" sz="1600" dirty="0" smtClean="0"/>
                        <a:t> смертность (7-28 суток)</a:t>
                      </a:r>
                      <a:r>
                        <a:rPr lang="ru-RU" sz="1600" baseline="0" dirty="0" smtClean="0"/>
                        <a:t> </a:t>
                      </a:r>
                      <a:endParaRPr lang="ru-RU" sz="1600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1,1-2</a:t>
                      </a:r>
                      <a:endParaRPr lang="ru-RU" sz="1600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1,2-2</a:t>
                      </a:r>
                      <a:endParaRPr lang="ru-RU" sz="1600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0-0</a:t>
                      </a:r>
                      <a:endParaRPr lang="ru-RU" sz="1600" dirty="0"/>
                    </a:p>
                  </a:txBody>
                  <a:tcPr marL="82321" marR="82321"/>
                </a:tc>
              </a:tr>
              <a:tr h="813718">
                <a:tc>
                  <a:txBody>
                    <a:bodyPr/>
                    <a:lstStyle/>
                    <a:p>
                      <a:r>
                        <a:rPr lang="ru-RU" sz="1600" dirty="0" err="1" smtClean="0"/>
                        <a:t>Постнеонатальная</a:t>
                      </a:r>
                      <a:r>
                        <a:rPr lang="ru-RU" sz="1600" baseline="0" dirty="0" smtClean="0"/>
                        <a:t> </a:t>
                      </a:r>
                    </a:p>
                    <a:p>
                      <a:r>
                        <a:rPr lang="ru-RU" sz="1600" baseline="0" dirty="0" smtClean="0"/>
                        <a:t>( с 29 дня жизни до 1 года)</a:t>
                      </a:r>
                      <a:endParaRPr lang="ru-RU" sz="1600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3,2-4</a:t>
                      </a:r>
                      <a:endParaRPr lang="ru-RU" sz="1600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1,2-2</a:t>
                      </a:r>
                      <a:endParaRPr lang="ru-RU" sz="1600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0,66-1</a:t>
                      </a:r>
                      <a:endParaRPr lang="ru-RU" sz="1600" dirty="0"/>
                    </a:p>
                  </a:txBody>
                  <a:tcPr marL="82321" marR="82321"/>
                </a:tc>
              </a:tr>
              <a:tr h="1054819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Перинатальная ( с 22 недели беременности до 7 суток после рождения)</a:t>
                      </a:r>
                      <a:endParaRPr lang="ru-RU" sz="1600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4,8-8</a:t>
                      </a:r>
                      <a:endParaRPr lang="ru-RU" sz="1600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6,1-10</a:t>
                      </a:r>
                      <a:endParaRPr lang="ru-RU" sz="1600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6,6-10</a:t>
                      </a:r>
                      <a:endParaRPr lang="ru-RU" sz="1600" dirty="0"/>
                    </a:p>
                  </a:txBody>
                  <a:tcPr marL="82321" marR="82321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Анализ  младенческой смертности( в показателях на 1000 родившихся</a:t>
            </a:r>
            <a:endParaRPr lang="ru-RU" sz="32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Динамика младенческой смертности</a:t>
            </a:r>
            <a:endParaRPr lang="ru-RU" sz="3600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500034" y="1571612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401080" cy="5500726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Мертворожденных    -7 человек</a:t>
            </a:r>
          </a:p>
          <a:p>
            <a:r>
              <a:rPr lang="ru-RU" sz="2000" b="1" dirty="0" smtClean="0"/>
              <a:t>Умерло до  года          -4 человека(наблюдаемых   поликлиникой -0 человек)</a:t>
            </a:r>
          </a:p>
          <a:p>
            <a:r>
              <a:rPr lang="ru-RU" sz="2000" b="1" dirty="0" smtClean="0"/>
              <a:t>Умерло старше года  -6 человек(наблюдаемых поликлиникой -4 человека):</a:t>
            </a:r>
          </a:p>
          <a:p>
            <a:r>
              <a:rPr lang="ru-RU" sz="2000" b="1" dirty="0" smtClean="0"/>
              <a:t>        2  человека - онкологические заболевания</a:t>
            </a:r>
          </a:p>
          <a:p>
            <a:r>
              <a:rPr lang="ru-RU" sz="2000" b="1" dirty="0" smtClean="0"/>
              <a:t>        2 человека</a:t>
            </a:r>
            <a:r>
              <a:rPr lang="en-US" sz="2000" b="1" dirty="0" smtClean="0"/>
              <a:t>  </a:t>
            </a:r>
            <a:r>
              <a:rPr lang="ru-RU" sz="2000" b="1" dirty="0" smtClean="0"/>
              <a:t>-несчастный случай (утопление)</a:t>
            </a:r>
          </a:p>
          <a:p>
            <a:r>
              <a:rPr lang="ru-RU" sz="2000" b="1" dirty="0" smtClean="0"/>
              <a:t>        1 человек  -заболевание нервной системы (дегенеративные                  болезни НС)</a:t>
            </a:r>
          </a:p>
          <a:p>
            <a:r>
              <a:rPr lang="ru-RU" sz="2000" b="1" dirty="0" smtClean="0"/>
              <a:t>        1 человек-  ВПР( гидроцефалия)</a:t>
            </a:r>
          </a:p>
          <a:p>
            <a:r>
              <a:rPr lang="ru-RU" sz="1800" b="1" dirty="0" smtClean="0"/>
              <a:t>Умершие до года   :</a:t>
            </a:r>
          </a:p>
          <a:p>
            <a:r>
              <a:rPr lang="ru-RU" sz="1800" b="1" dirty="0" smtClean="0"/>
              <a:t>       2 человека</a:t>
            </a:r>
            <a:r>
              <a:rPr lang="en-US" sz="1800" b="1" dirty="0" smtClean="0"/>
              <a:t>   </a:t>
            </a:r>
            <a:r>
              <a:rPr lang="ru-RU" sz="1800" b="1" dirty="0" smtClean="0"/>
              <a:t>-       ВПР</a:t>
            </a:r>
          </a:p>
          <a:p>
            <a:r>
              <a:rPr lang="ru-RU" sz="1800" b="1" dirty="0" smtClean="0"/>
              <a:t>       2 человека </a:t>
            </a:r>
            <a:r>
              <a:rPr lang="en-US" sz="1800" b="1" dirty="0" smtClean="0"/>
              <a:t> </a:t>
            </a:r>
            <a:r>
              <a:rPr lang="ru-RU" sz="1800" b="1" dirty="0" smtClean="0"/>
              <a:t>-  ОСПП (отдельные состояния перинатального периода)       </a:t>
            </a:r>
          </a:p>
          <a:p>
            <a:endParaRPr lang="ru-RU" sz="28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Анализ смертности </a:t>
            </a:r>
            <a:endParaRPr lang="ru-RU" sz="32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Структура смертности по причинам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1571612"/>
          <a:ext cx="7851804" cy="45545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223785227"/>
              </p:ext>
            </p:extLst>
          </p:nvPr>
        </p:nvGraphicFramePr>
        <p:xfrm>
          <a:off x="899590" y="1916831"/>
          <a:ext cx="7272812" cy="477855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818203"/>
                <a:gridCol w="1818203"/>
                <a:gridCol w="1818203"/>
                <a:gridCol w="1818203"/>
              </a:tblGrid>
              <a:tr h="39803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2016г.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2017г.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2018г.</a:t>
                      </a:r>
                      <a:endParaRPr lang="ru-RU" dirty="0"/>
                    </a:p>
                  </a:txBody>
                  <a:tcPr marL="82321" marR="82321"/>
                </a:tc>
              </a:tr>
              <a:tr h="981455">
                <a:tc>
                  <a:txBody>
                    <a:bodyPr/>
                    <a:lstStyle/>
                    <a:p>
                      <a:r>
                        <a:rPr lang="ru-RU" dirty="0" smtClean="0"/>
                        <a:t>Выполнено посещений всего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363863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416075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412 866</a:t>
                      </a:r>
                      <a:endParaRPr lang="ru-RU" dirty="0"/>
                    </a:p>
                  </a:txBody>
                  <a:tcPr marL="82321" marR="82321"/>
                </a:tc>
              </a:tr>
              <a:tr h="398035">
                <a:tc>
                  <a:txBody>
                    <a:bodyPr/>
                    <a:lstStyle/>
                    <a:p>
                      <a:r>
                        <a:rPr lang="ru-RU" dirty="0" smtClean="0"/>
                        <a:t>По заболеванию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172651   (47%)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185259 (45%)   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197962 (48 %)</a:t>
                      </a:r>
                      <a:endParaRPr lang="ru-RU" dirty="0"/>
                    </a:p>
                  </a:txBody>
                  <a:tcPr marL="82321" marR="82321"/>
                </a:tc>
              </a:tr>
              <a:tr h="981455">
                <a:tc>
                  <a:txBody>
                    <a:bodyPr/>
                    <a:lstStyle/>
                    <a:p>
                      <a:r>
                        <a:rPr lang="ru-RU" dirty="0" smtClean="0"/>
                        <a:t>С</a:t>
                      </a:r>
                      <a:r>
                        <a:rPr lang="ru-RU" baseline="0" dirty="0" smtClean="0"/>
                        <a:t> профилактической целью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191212   (53%)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230816 (55%)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214904  (52%)</a:t>
                      </a:r>
                      <a:endParaRPr lang="ru-RU" dirty="0"/>
                    </a:p>
                  </a:txBody>
                  <a:tcPr marL="82321" marR="82321"/>
                </a:tc>
              </a:tr>
              <a:tr h="981455">
                <a:tc>
                  <a:txBody>
                    <a:bodyPr/>
                    <a:lstStyle/>
                    <a:p>
                      <a:r>
                        <a:rPr lang="ru-RU" dirty="0" smtClean="0"/>
                        <a:t> Неотложная медицинская помощь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13  058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18631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19 102</a:t>
                      </a:r>
                      <a:endParaRPr lang="ru-RU" dirty="0"/>
                    </a:p>
                  </a:txBody>
                  <a:tcPr marL="82321" marR="82321"/>
                </a:tc>
              </a:tr>
              <a:tr h="39803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82321" marR="82321"/>
                </a:tc>
              </a:tr>
              <a:tr h="39803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82321" marR="82321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Выполнение  АПП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871538" y="2674938"/>
          <a:ext cx="7408864" cy="34798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852216"/>
                <a:gridCol w="1852216"/>
                <a:gridCol w="1852216"/>
                <a:gridCol w="1852216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2016г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2017г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2018г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Кол-во развернутых  коек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Кол-во</a:t>
                      </a:r>
                      <a:r>
                        <a:rPr lang="ru-RU" baseline="0" dirty="0" smtClean="0"/>
                        <a:t>  выписанных пациентов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567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575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525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Фактическая работа койки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366,7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387,7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36</a:t>
                      </a:r>
                      <a:r>
                        <a:rPr lang="ru-RU" dirty="0" smtClean="0"/>
                        <a:t>8,2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Среднее пребывание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13,1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13,5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14,0</a:t>
                      </a:r>
                      <a:endParaRPr lang="ru-RU" dirty="0"/>
                    </a:p>
                  </a:txBody>
                  <a:tcPr marL="82321" marR="82321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Работа дневного стационара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871538" y="2674938"/>
          <a:ext cx="7408863" cy="33070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353848"/>
                <a:gridCol w="1672151"/>
                <a:gridCol w="1530648"/>
                <a:gridCol w="1852216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план 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факт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%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АПП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369834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41866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112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Дневной стационар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525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525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100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Профилактические  осмотры несовершеннолетних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22419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22516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100,4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Диспансеризация детей-сирот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699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699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100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Диспансеризация опекаемых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271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271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100</a:t>
                      </a:r>
                      <a:endParaRPr lang="ru-RU" dirty="0"/>
                    </a:p>
                  </a:txBody>
                  <a:tcPr marL="82321" marR="82321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/>
              <a:t>Выполнение плана объемов медицинской помощи</a:t>
            </a:r>
            <a:endParaRPr lang="ru-RU" sz="36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871538" y="2674938"/>
          <a:ext cx="7408864" cy="24942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852216"/>
                <a:gridCol w="1852216"/>
                <a:gridCol w="1852216"/>
                <a:gridCol w="185221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Группы  здоровья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2016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2017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2018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 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17,5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16,9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19,0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II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65,8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62,6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63,4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III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15,5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18,7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16,0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IV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0,3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0,7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0,5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V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0,9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1,1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1,1</a:t>
                      </a:r>
                      <a:endParaRPr lang="ru-RU" dirty="0"/>
                    </a:p>
                  </a:txBody>
                  <a:tcPr marL="82321" marR="82321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Распределение детей по группам здоровья</a:t>
            </a:r>
            <a:br>
              <a:rPr lang="ru-RU" sz="3200" dirty="0" smtClean="0"/>
            </a:br>
            <a:r>
              <a:rPr lang="ru-RU" sz="3200" dirty="0" smtClean="0"/>
              <a:t>( в % соотношении)</a:t>
            </a:r>
            <a:endParaRPr lang="ru-RU" sz="32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Распределение по группам здоровья</a:t>
            </a:r>
            <a:endParaRPr lang="ru-RU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          2017г</a:t>
            </a:r>
            <a:endParaRPr lang="ru-RU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sz="half" idx="2"/>
          </p:nvPr>
        </p:nvGraphicFramePr>
        <p:xfrm>
          <a:off x="677863" y="3429000"/>
          <a:ext cx="3819525" cy="26971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 smtClean="0"/>
              <a:t>                   2018г</a:t>
            </a:r>
            <a:endParaRPr lang="ru-RU" dirty="0"/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sz="quarter" idx="4"/>
          </p:nvPr>
        </p:nvGraphicFramePr>
        <p:xfrm>
          <a:off x="4645025" y="3429000"/>
          <a:ext cx="3822700" cy="26971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801178035"/>
              </p:ext>
            </p:extLst>
          </p:nvPr>
        </p:nvGraphicFramePr>
        <p:xfrm>
          <a:off x="755574" y="2132856"/>
          <a:ext cx="7344820" cy="4392489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836205"/>
                <a:gridCol w="1836205"/>
                <a:gridCol w="1836205"/>
                <a:gridCol w="1836205"/>
              </a:tblGrid>
              <a:tr h="386794"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2016г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2017г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2018г</a:t>
                      </a:r>
                      <a:endParaRPr lang="ru-RU" dirty="0"/>
                    </a:p>
                  </a:txBody>
                  <a:tcPr marL="82321" marR="82321"/>
                </a:tc>
              </a:tr>
              <a:tr h="123985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Число диспансерных диагнозов на 1000нас.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345,6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337,1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335,2</a:t>
                      </a:r>
                      <a:endParaRPr lang="ru-RU" dirty="0"/>
                    </a:p>
                  </a:txBody>
                  <a:tcPr marL="82321" marR="82321"/>
                </a:tc>
              </a:tr>
              <a:tr h="1525979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Среднее количество диагнозов на 1 диспансерного пациента 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1,6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1,56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1,52</a:t>
                      </a:r>
                      <a:endParaRPr lang="ru-RU" dirty="0"/>
                    </a:p>
                  </a:txBody>
                  <a:tcPr marL="82321" marR="82321"/>
                </a:tc>
              </a:tr>
              <a:tr h="123985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Количество диспансерных  пациентов  на 1  участке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296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276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260</a:t>
                      </a:r>
                      <a:endParaRPr lang="ru-RU" dirty="0"/>
                    </a:p>
                  </a:txBody>
                  <a:tcPr marL="82321" marR="82321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/>
              <a:t>Показатели диспансеризации детей с отклонениями в состоянии здоровья</a:t>
            </a:r>
            <a:endParaRPr lang="ru-RU" sz="36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871538" y="2674938"/>
          <a:ext cx="7408863" cy="340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280"/>
                <a:gridCol w="1800778"/>
                <a:gridCol w="1723589"/>
                <a:gridCol w="1852216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2016г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2017г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2018г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Дефекты речи 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6,7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7,5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5,6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Плоскостопие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5,8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6,0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4,7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Нарушение осанки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4,6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4,8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5,8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Снижение остроты зрения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2,2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2,3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2,4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Сколиоз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0,1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0,1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0,3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Понижение остроты слуха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0,1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0,2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0,1</a:t>
                      </a:r>
                      <a:endParaRPr lang="ru-RU" dirty="0"/>
                    </a:p>
                  </a:txBody>
                  <a:tcPr marL="82321" marR="82321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Результат профилактических осмотров в дошкольных коллективах (% от осмотренных детей)</a:t>
            </a:r>
            <a:endParaRPr lang="ru-RU" sz="24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871538" y="2674938"/>
          <a:ext cx="7408862" cy="3784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4431"/>
                <a:gridCol w="3704431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                                 2018г.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Всего детей оздоровлено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8242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 т.ч. диспансерных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1514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санаторий-профилакторий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136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санаторий ГУЗ 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487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Реабилитационный центр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47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юг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2135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Специализированные группы (охрана зрения(</a:t>
                      </a:r>
                      <a:r>
                        <a:rPr lang="ru-RU" baseline="0" dirty="0" smtClean="0"/>
                        <a:t> В ДДУ первую половину года) </a:t>
                      </a:r>
                      <a:r>
                        <a:rPr lang="ru-RU" dirty="0" smtClean="0"/>
                        <a:t>,невролог, ЗНПР,</a:t>
                      </a:r>
                      <a:r>
                        <a:rPr lang="ru-RU" baseline="0" dirty="0" smtClean="0"/>
                        <a:t> логопед)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23     группы</a:t>
                      </a:r>
                    </a:p>
                    <a:p>
                      <a:pPr algn="ctr"/>
                      <a:r>
                        <a:rPr lang="ru-RU" dirty="0" smtClean="0"/>
                        <a:t>407  человек</a:t>
                      </a:r>
                      <a:endParaRPr lang="ru-RU" dirty="0"/>
                    </a:p>
                  </a:txBody>
                  <a:tcPr marL="82321" marR="82321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Оздоровление детей в ДОУ</a:t>
            </a: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42910" y="1857364"/>
          <a:ext cx="7637492" cy="45945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9373"/>
                <a:gridCol w="1909373"/>
                <a:gridCol w="1909373"/>
                <a:gridCol w="1909373"/>
              </a:tblGrid>
              <a:tr h="44434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2016г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2017г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2018г</a:t>
                      </a:r>
                      <a:endParaRPr lang="ru-RU" dirty="0"/>
                    </a:p>
                  </a:txBody>
                  <a:tcPr/>
                </a:tc>
              </a:tr>
              <a:tr h="1127295">
                <a:tc>
                  <a:txBody>
                    <a:bodyPr/>
                    <a:lstStyle/>
                    <a:p>
                      <a:r>
                        <a:rPr lang="ru-RU" dirty="0" smtClean="0"/>
                        <a:t>Заболевания опорно-двигательного аппарата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12,8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12,5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13,06</a:t>
                      </a:r>
                      <a:endParaRPr lang="ru-RU" dirty="0"/>
                    </a:p>
                  </a:txBody>
                  <a:tcPr/>
                </a:tc>
              </a:tr>
              <a:tr h="581517">
                <a:tc>
                  <a:txBody>
                    <a:bodyPr/>
                    <a:lstStyle/>
                    <a:p>
                      <a:r>
                        <a:rPr lang="ru-RU" dirty="0" smtClean="0"/>
                        <a:t>Заболевания глаз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12,7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12,8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12,7</a:t>
                      </a:r>
                      <a:endParaRPr lang="ru-RU" dirty="0"/>
                    </a:p>
                  </a:txBody>
                  <a:tcPr/>
                </a:tc>
              </a:tr>
              <a:tr h="870131">
                <a:tc>
                  <a:txBody>
                    <a:bodyPr/>
                    <a:lstStyle/>
                    <a:p>
                      <a:r>
                        <a:rPr lang="ru-RU" dirty="0" smtClean="0"/>
                        <a:t>Заболевания эндокринной системы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4,5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4,9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4,77</a:t>
                      </a:r>
                      <a:endParaRPr lang="ru-RU" dirty="0"/>
                    </a:p>
                  </a:txBody>
                  <a:tcPr/>
                </a:tc>
              </a:tr>
              <a:tr h="766945">
                <a:tc>
                  <a:txBody>
                    <a:bodyPr/>
                    <a:lstStyle/>
                    <a:p>
                      <a:r>
                        <a:rPr lang="ru-RU" dirty="0" smtClean="0"/>
                        <a:t>Заболевания ЖКТ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4,4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3,8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mtClean="0"/>
                        <a:t>3,7</a:t>
                      </a:r>
                      <a:endParaRPr lang="ru-RU"/>
                    </a:p>
                  </a:txBody>
                  <a:tcPr/>
                </a:tc>
              </a:tr>
              <a:tr h="444341">
                <a:tc>
                  <a:txBody>
                    <a:bodyPr/>
                    <a:lstStyle/>
                    <a:p>
                      <a:r>
                        <a:rPr lang="ru-RU" dirty="0" smtClean="0"/>
                        <a:t>Заболевания органов дыхания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3,7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3,3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3,5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38328"/>
            <a:ext cx="8186766" cy="116184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Диспансерная группа школьников(% от осмотренных детей)</a:t>
            </a: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3" y="1643051"/>
          <a:ext cx="7780368" cy="47177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0463"/>
                <a:gridCol w="2143140"/>
                <a:gridCol w="2136765"/>
              </a:tblGrid>
              <a:tr h="52425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2018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32998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Абс</a:t>
                      </a:r>
                      <a:r>
                        <a:rPr lang="ru-RU" dirty="0" smtClean="0"/>
                        <a:t>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%</a:t>
                      </a:r>
                      <a:endParaRPr lang="ru-RU" dirty="0"/>
                    </a:p>
                  </a:txBody>
                  <a:tcPr/>
                </a:tc>
              </a:tr>
              <a:tr h="395866">
                <a:tc>
                  <a:txBody>
                    <a:bodyPr/>
                    <a:lstStyle/>
                    <a:p>
                      <a:r>
                        <a:rPr lang="ru-RU" dirty="0" smtClean="0"/>
                        <a:t>Всего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5282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38,2</a:t>
                      </a:r>
                      <a:endParaRPr lang="ru-RU" dirty="0"/>
                    </a:p>
                  </a:txBody>
                  <a:tcPr/>
                </a:tc>
              </a:tr>
              <a:tr h="428628">
                <a:tc>
                  <a:txBody>
                    <a:bodyPr/>
                    <a:lstStyle/>
                    <a:p>
                      <a:r>
                        <a:rPr lang="ru-RU" dirty="0" smtClean="0"/>
                        <a:t>В т.ч. Состоящих на ДУ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2561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48,5</a:t>
                      </a:r>
                      <a:endParaRPr lang="ru-RU" dirty="0"/>
                    </a:p>
                  </a:txBody>
                  <a:tcPr/>
                </a:tc>
              </a:tr>
              <a:tr h="357190">
                <a:tc>
                  <a:txBody>
                    <a:bodyPr/>
                    <a:lstStyle/>
                    <a:p>
                      <a:r>
                        <a:rPr lang="ru-RU" dirty="0" smtClean="0"/>
                        <a:t>По месту оздоровления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20058">
                <a:tc>
                  <a:txBody>
                    <a:bodyPr/>
                    <a:lstStyle/>
                    <a:p>
                      <a:r>
                        <a:rPr lang="ru-RU" dirty="0" smtClean="0"/>
                        <a:t>Загородный лагерь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1027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19,4</a:t>
                      </a:r>
                      <a:endParaRPr lang="ru-RU" dirty="0"/>
                    </a:p>
                  </a:txBody>
                  <a:tcPr/>
                </a:tc>
              </a:tr>
              <a:tr h="571504">
                <a:tc>
                  <a:txBody>
                    <a:bodyPr/>
                    <a:lstStyle/>
                    <a:p>
                      <a:r>
                        <a:rPr lang="ru-RU" dirty="0" smtClean="0"/>
                        <a:t>Лагерь с дневным пребыванием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2295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43,3</a:t>
                      </a:r>
                      <a:endParaRPr lang="ru-RU" dirty="0"/>
                    </a:p>
                  </a:txBody>
                  <a:tcPr/>
                </a:tc>
              </a:tr>
              <a:tr h="360052">
                <a:tc>
                  <a:txBody>
                    <a:bodyPr/>
                    <a:lstStyle/>
                    <a:p>
                      <a:r>
                        <a:rPr lang="ru-RU" dirty="0" smtClean="0"/>
                        <a:t>профилакторий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125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2,4</a:t>
                      </a:r>
                      <a:endParaRPr lang="ru-RU" dirty="0"/>
                    </a:p>
                  </a:txBody>
                  <a:tcPr/>
                </a:tc>
              </a:tr>
              <a:tr h="524257">
                <a:tc>
                  <a:txBody>
                    <a:bodyPr/>
                    <a:lstStyle/>
                    <a:p>
                      <a:r>
                        <a:rPr lang="ru-RU" dirty="0" smtClean="0"/>
                        <a:t>Группы  коррекционной</a:t>
                      </a:r>
                      <a:r>
                        <a:rPr lang="ru-RU" baseline="0" dirty="0" smtClean="0"/>
                        <a:t> гимнастики (кабинет ЛФК)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1294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9,4</a:t>
                      </a:r>
                      <a:endParaRPr lang="ru-RU" dirty="0"/>
                    </a:p>
                  </a:txBody>
                  <a:tcPr/>
                </a:tc>
              </a:tr>
              <a:tr h="524257">
                <a:tc>
                  <a:txBody>
                    <a:bodyPr/>
                    <a:lstStyle/>
                    <a:p>
                      <a:r>
                        <a:rPr lang="ru-RU" dirty="0" smtClean="0"/>
                        <a:t>Центр восстановительного лечения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0,7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Оздоровление школьников</a:t>
            </a: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Результаты первоначальной постановки на воинский учет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642909" y="2214554"/>
          <a:ext cx="8001057" cy="429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6083"/>
                <a:gridCol w="2547955"/>
                <a:gridCol w="2667019"/>
              </a:tblGrid>
              <a:tr h="26864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 2017г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2018г</a:t>
                      </a:r>
                      <a:endParaRPr lang="ru-RU" dirty="0"/>
                    </a:p>
                  </a:txBody>
                  <a:tcPr/>
                </a:tc>
              </a:tr>
              <a:tr h="268646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Всего освидетельствовано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501(100%)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611</a:t>
                      </a:r>
                      <a:r>
                        <a:rPr lang="ru-RU" b="1" baseline="0" dirty="0" smtClean="0"/>
                        <a:t>   (100%)</a:t>
                      </a:r>
                      <a:endParaRPr lang="ru-RU" b="1" dirty="0"/>
                    </a:p>
                  </a:txBody>
                  <a:tcPr/>
                </a:tc>
              </a:tr>
              <a:tr h="268646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А      -годны к службе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203-40,5%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197  -32,2%</a:t>
                      </a:r>
                      <a:endParaRPr lang="ru-RU" b="1" dirty="0"/>
                    </a:p>
                  </a:txBody>
                  <a:tcPr/>
                </a:tc>
              </a:tr>
              <a:tr h="268646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Б      - годны с незначительными ограничениями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144-28,7%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157  -  25,7%</a:t>
                      </a:r>
                      <a:endParaRPr lang="ru-RU" b="1" dirty="0"/>
                    </a:p>
                  </a:txBody>
                  <a:tcPr/>
                </a:tc>
              </a:tr>
              <a:tr h="268646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Итого годны к военной службе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347 -69,3%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 354- 57,9% </a:t>
                      </a:r>
                      <a:endParaRPr lang="ru-RU" b="1" dirty="0"/>
                    </a:p>
                  </a:txBody>
                  <a:tcPr/>
                </a:tc>
              </a:tr>
              <a:tr h="268646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В- ограниченно годен к военной службе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46-9,2 %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64- 10,5%</a:t>
                      </a:r>
                      <a:endParaRPr lang="ru-RU" b="1" dirty="0"/>
                    </a:p>
                  </a:txBody>
                  <a:tcPr/>
                </a:tc>
              </a:tr>
              <a:tr h="268646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Г- временно не годен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104-20,8%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162- 26,5%</a:t>
                      </a:r>
                      <a:endParaRPr lang="ru-RU" b="1" dirty="0"/>
                    </a:p>
                  </a:txBody>
                  <a:tcPr/>
                </a:tc>
              </a:tr>
              <a:tr h="268646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Д- не годны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4-0,8%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11-  1,8%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857223" y="2071679"/>
          <a:ext cx="7423178" cy="19850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16147"/>
                <a:gridCol w="1482068"/>
                <a:gridCol w="1469168"/>
                <a:gridCol w="1855795"/>
              </a:tblGrid>
              <a:tr h="532744">
                <a:tc>
                  <a:txBody>
                    <a:bodyPr/>
                    <a:lstStyle/>
                    <a:p>
                      <a:r>
                        <a:rPr lang="ru-RU" dirty="0" smtClean="0"/>
                        <a:t>Район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2016г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2017г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2018г</a:t>
                      </a:r>
                      <a:endParaRPr lang="ru-RU" dirty="0"/>
                    </a:p>
                  </a:txBody>
                  <a:tcPr marL="82321" marR="82321"/>
                </a:tc>
              </a:tr>
              <a:tr h="919531">
                <a:tc>
                  <a:txBody>
                    <a:bodyPr/>
                    <a:lstStyle/>
                    <a:p>
                      <a:r>
                        <a:rPr lang="ru-RU" dirty="0" smtClean="0"/>
                        <a:t>Орджоникидзевский район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64,9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69,3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57,9</a:t>
                      </a:r>
                      <a:endParaRPr lang="ru-RU" dirty="0"/>
                    </a:p>
                  </a:txBody>
                  <a:tcPr marL="82321" marR="82321"/>
                </a:tc>
              </a:tr>
              <a:tr h="532744">
                <a:tc>
                  <a:txBody>
                    <a:bodyPr/>
                    <a:lstStyle/>
                    <a:p>
                      <a:r>
                        <a:rPr lang="ru-RU" dirty="0" smtClean="0"/>
                        <a:t>Г.Пермь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62,5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63,7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62</a:t>
                      </a:r>
                      <a:endParaRPr lang="ru-RU" dirty="0"/>
                    </a:p>
                  </a:txBody>
                  <a:tcPr marL="82321" marR="82321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Результаты первоначальной постановки на воинский учет  юношей( % годности)</a:t>
            </a:r>
            <a:endParaRPr lang="ru-RU" sz="32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86" descr="C:\Users\Public\Pictures\Sample Pictures\фо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6838" y="0"/>
            <a:ext cx="92408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3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924300" y="0"/>
            <a:ext cx="5219700" cy="836613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altLang="ru-RU" sz="2000" b="1" cap="none" smtClean="0">
                <a:solidFill>
                  <a:srgbClr val="006600"/>
                </a:solidFill>
                <a:effectLst/>
                <a:latin typeface="Arial Black" pitchFamily="34" charset="0"/>
              </a:rPr>
              <a:t>ВЫПОЛНЕНИЕ ПЛАНА ПРОФИЛАКТИЧЕСКИХ ПРИВИВОК</a:t>
            </a:r>
          </a:p>
        </p:txBody>
      </p:sp>
      <p:graphicFrame>
        <p:nvGraphicFramePr>
          <p:cNvPr id="46168" name="Group 88"/>
          <p:cNvGraphicFramePr>
            <a:graphicFrameLocks noGrp="1"/>
          </p:cNvGraphicFramePr>
          <p:nvPr>
            <p:ph sz="quarter" idx="13"/>
          </p:nvPr>
        </p:nvGraphicFramePr>
        <p:xfrm>
          <a:off x="4716463" y="836613"/>
          <a:ext cx="4356131" cy="5778520"/>
        </p:xfrm>
        <a:graphic>
          <a:graphicData uri="http://schemas.openxmlformats.org/drawingml/2006/table">
            <a:tbl>
              <a:tblPr/>
              <a:tblGrid>
                <a:gridCol w="3294062"/>
                <a:gridCol w="1062069"/>
              </a:tblGrid>
              <a:tr h="335261"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  <a:cs typeface="Arial" charset="0"/>
                        </a:rPr>
                        <a:t>вакцинация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45715" marR="45715" marT="45712" marB="4571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5706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коклюш</a:t>
                      </a:r>
                    </a:p>
                  </a:txBody>
                  <a:tcPr marL="45715" marR="45715" marT="45712" marB="4571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97,4</a:t>
                      </a:r>
                    </a:p>
                  </a:txBody>
                  <a:tcPr marL="45715" marR="45715" marT="45712" marB="4571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706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дифтерии,столбняк</a:t>
                      </a:r>
                    </a:p>
                  </a:txBody>
                  <a:tcPr marL="45715" marR="45715" marT="45712" marB="4571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100</a:t>
                      </a:r>
                    </a:p>
                  </a:txBody>
                  <a:tcPr marL="45715" marR="45715" marT="45712" marB="4571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706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полиомиелит</a:t>
                      </a:r>
                    </a:p>
                  </a:txBody>
                  <a:tcPr marL="45715" marR="45715" marT="45712" marB="4571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99,8</a:t>
                      </a:r>
                    </a:p>
                  </a:txBody>
                  <a:tcPr marL="45715" marR="45715" marT="45712" marB="4571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706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корь</a:t>
                      </a:r>
                    </a:p>
                  </a:txBody>
                  <a:tcPr marL="45715" marR="45715" marT="45712" marB="4571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99,3</a:t>
                      </a:r>
                    </a:p>
                  </a:txBody>
                  <a:tcPr marL="45715" marR="45715" marT="45712" marB="4571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706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эпидпаротит</a:t>
                      </a:r>
                    </a:p>
                  </a:txBody>
                  <a:tcPr marL="45715" marR="45715" marT="45712" marB="4571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100</a:t>
                      </a:r>
                    </a:p>
                  </a:txBody>
                  <a:tcPr marL="45715" marR="45715" marT="45712" marB="4571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706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краснуха</a:t>
                      </a:r>
                    </a:p>
                  </a:txBody>
                  <a:tcPr marL="45715" marR="45715" marT="45712" marB="4571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100</a:t>
                      </a:r>
                    </a:p>
                  </a:txBody>
                  <a:tcPr marL="45715" marR="45715" marT="45712" marB="4571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706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вирусный гепатит В</a:t>
                      </a:r>
                    </a:p>
                  </a:txBody>
                  <a:tcPr marL="45715" marR="45715" marT="45712" marB="4571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99,9</a:t>
                      </a:r>
                    </a:p>
                  </a:txBody>
                  <a:tcPr marL="45715" marR="45715" marT="45712" marB="4571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706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грипп</a:t>
                      </a:r>
                    </a:p>
                  </a:txBody>
                  <a:tcPr marL="45715" marR="45715" marT="45712" marB="4571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100</a:t>
                      </a:r>
                    </a:p>
                  </a:txBody>
                  <a:tcPr marL="45715" marR="45715" marT="45712" marB="4571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24"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Ревакцинация</a:t>
                      </a:r>
                    </a:p>
                  </a:txBody>
                  <a:tcPr marL="45715" marR="45715" marT="45712" marB="4571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5261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Коклюш</a:t>
                      </a:r>
                    </a:p>
                  </a:txBody>
                  <a:tcPr marL="45715" marR="45715" marT="45712" marB="4571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95,4</a:t>
                      </a:r>
                    </a:p>
                  </a:txBody>
                  <a:tcPr marL="45715" marR="45715" marT="45712" marB="4571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261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дифтерии, столбняк</a:t>
                      </a:r>
                    </a:p>
                  </a:txBody>
                  <a:tcPr marL="45715" marR="45715" marT="45712" marB="4571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99,9</a:t>
                      </a:r>
                    </a:p>
                  </a:txBody>
                  <a:tcPr marL="45715" marR="45715" marT="45712" marB="4571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261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Полиомиелит</a:t>
                      </a:r>
                    </a:p>
                  </a:txBody>
                  <a:tcPr marL="45715" marR="45715" marT="45712" marB="4571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100</a:t>
                      </a:r>
                    </a:p>
                  </a:txBody>
                  <a:tcPr marL="45715" marR="45715" marT="45712" marB="4571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261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Корь</a:t>
                      </a:r>
                    </a:p>
                  </a:txBody>
                  <a:tcPr marL="45715" marR="45715" marT="45712" marB="4571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100</a:t>
                      </a:r>
                    </a:p>
                  </a:txBody>
                  <a:tcPr marL="45715" marR="45715" marT="45712" marB="4571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261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Эпидпаротит</a:t>
                      </a:r>
                    </a:p>
                  </a:txBody>
                  <a:tcPr marL="45715" marR="45715" marT="45712" marB="4571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99,9</a:t>
                      </a:r>
                    </a:p>
                  </a:txBody>
                  <a:tcPr marL="45715" marR="45715" marT="45712" marB="4571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261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Краснуха</a:t>
                      </a:r>
                    </a:p>
                  </a:txBody>
                  <a:tcPr marL="45715" marR="45715" marT="45712" marB="4571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100</a:t>
                      </a:r>
                    </a:p>
                  </a:txBody>
                  <a:tcPr marL="45715" marR="45715" marT="45712" marB="45712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98435" name="Group 803"/>
          <p:cNvGraphicFramePr>
            <a:graphicFrameLocks noGrp="1"/>
          </p:cNvGraphicFramePr>
          <p:nvPr>
            <p:ph sz="quarter" idx="14"/>
          </p:nvPr>
        </p:nvGraphicFramePr>
        <p:xfrm>
          <a:off x="179388" y="1773238"/>
          <a:ext cx="4429125" cy="4908552"/>
        </p:xfrm>
        <a:graphic>
          <a:graphicData uri="http://schemas.openxmlformats.org/drawingml/2006/table">
            <a:tbl>
              <a:tblPr/>
              <a:tblGrid>
                <a:gridCol w="3414712"/>
                <a:gridCol w="1014413"/>
              </a:tblGrid>
              <a:tr h="6048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Коклюш</a:t>
                      </a:r>
                    </a:p>
                  </a:txBody>
                  <a:tcPr marL="45721" marR="45721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98,1</a:t>
                      </a:r>
                    </a:p>
                  </a:txBody>
                  <a:tcPr marL="45721" marR="45721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93DC"/>
                    </a:solidFill>
                  </a:tcPr>
                </a:tc>
              </a:tr>
              <a:tr h="60801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Дифтерия</a:t>
                      </a:r>
                    </a:p>
                  </a:txBody>
                  <a:tcPr marL="45721" marR="45721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99,0</a:t>
                      </a:r>
                    </a:p>
                  </a:txBody>
                  <a:tcPr marL="45721" marR="45721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93DC"/>
                    </a:solidFill>
                  </a:tcPr>
                </a:tc>
              </a:tr>
              <a:tr h="6064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Полиомиелит </a:t>
                      </a:r>
                    </a:p>
                  </a:txBody>
                  <a:tcPr marL="45721" marR="45721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99,4</a:t>
                      </a:r>
                    </a:p>
                  </a:txBody>
                  <a:tcPr marL="45721" marR="45721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93DC"/>
                    </a:solidFill>
                  </a:tcPr>
                </a:tc>
              </a:tr>
              <a:tr h="60325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Туберкулез </a:t>
                      </a:r>
                    </a:p>
                  </a:txBody>
                  <a:tcPr marL="45721" marR="45721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99,1</a:t>
                      </a:r>
                    </a:p>
                  </a:txBody>
                  <a:tcPr marL="45721" marR="45721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93DC"/>
                    </a:solidFill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Вирусный гепатит В</a:t>
                      </a:r>
                    </a:p>
                  </a:txBody>
                  <a:tcPr marL="45721" marR="45721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99,2</a:t>
                      </a:r>
                    </a:p>
                  </a:txBody>
                  <a:tcPr marL="45721" marR="45721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93DC"/>
                    </a:solidFill>
                  </a:tcPr>
                </a:tc>
              </a:tr>
              <a:tr h="6048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Корь </a:t>
                      </a:r>
                    </a:p>
                  </a:txBody>
                  <a:tcPr marL="45721" marR="45721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99,4</a:t>
                      </a:r>
                    </a:p>
                  </a:txBody>
                  <a:tcPr marL="45721" marR="45721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93DC"/>
                    </a:solidFill>
                  </a:tcPr>
                </a:tc>
              </a:tr>
              <a:tr h="6048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Эпидпаротит </a:t>
                      </a:r>
                    </a:p>
                  </a:txBody>
                  <a:tcPr marL="45721" marR="45721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99,4</a:t>
                      </a:r>
                    </a:p>
                  </a:txBody>
                  <a:tcPr marL="45721" marR="45721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93DC"/>
                    </a:solidFill>
                  </a:tcPr>
                </a:tc>
              </a:tr>
              <a:tr h="66675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Краснуха </a:t>
                      </a:r>
                    </a:p>
                  </a:txBody>
                  <a:tcPr marL="45721" marR="45721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</a:rPr>
                        <a:t>99,4</a:t>
                      </a:r>
                    </a:p>
                  </a:txBody>
                  <a:tcPr marL="45721" marR="45721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93DC"/>
                    </a:solidFill>
                  </a:tcPr>
                </a:tc>
              </a:tr>
            </a:tbl>
          </a:graphicData>
        </a:graphic>
      </p:graphicFrame>
      <p:sp>
        <p:nvSpPr>
          <p:cNvPr id="46165" name="Rectangle 739"/>
          <p:cNvSpPr>
            <a:spLocks noChangeArrowheads="1"/>
          </p:cNvSpPr>
          <p:nvPr/>
        </p:nvSpPr>
        <p:spPr bwMode="auto">
          <a:xfrm rot="-650344">
            <a:off x="-4763" y="42863"/>
            <a:ext cx="4284663" cy="139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altLang="ru-RU" sz="2500" b="1">
                <a:solidFill>
                  <a:srgbClr val="006600"/>
                </a:solidFill>
                <a:latin typeface="Arial Black" pitchFamily="34" charset="0"/>
              </a:rPr>
              <a:t>Организация </a:t>
            </a:r>
            <a:r>
              <a:rPr lang="ru-RU" altLang="ru-RU" sz="2300" b="1">
                <a:solidFill>
                  <a:srgbClr val="006600"/>
                </a:solidFill>
                <a:latin typeface="Arial Black" pitchFamily="34" charset="0"/>
              </a:rPr>
              <a:t>вакцинопрофилактики</a:t>
            </a:r>
          </a:p>
        </p:txBody>
      </p:sp>
      <p:sp>
        <p:nvSpPr>
          <p:cNvPr id="46166" name="Rectangle 740"/>
          <p:cNvSpPr>
            <a:spLocks noChangeArrowheads="1"/>
          </p:cNvSpPr>
          <p:nvPr/>
        </p:nvSpPr>
        <p:spPr bwMode="auto">
          <a:xfrm>
            <a:off x="2195513" y="981075"/>
            <a:ext cx="2808287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altLang="ru-RU" sz="2800" b="1">
                <a:solidFill>
                  <a:srgbClr val="576705"/>
                </a:solidFill>
                <a:latin typeface="Arial Black" pitchFamily="34" charset="0"/>
              </a:rPr>
              <a:t>Иммунная прослойка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871538" y="2674938"/>
          <a:ext cx="7408863" cy="3510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25221"/>
                <a:gridCol w="1672151"/>
                <a:gridCol w="1659275"/>
                <a:gridCol w="1852216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2016г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2017г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2018г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Группы риска социально-опасного положения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144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172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158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 т.ч. детей до года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45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43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33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Группы   СОП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46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48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44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 т.ч. детей до года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14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Перевод    детей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 норму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38 (16%)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52 (22%)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baseline="0" dirty="0" smtClean="0"/>
                        <a:t>96  (29 %)</a:t>
                      </a:r>
                      <a:endParaRPr lang="ru-RU" dirty="0"/>
                    </a:p>
                  </a:txBody>
                  <a:tcPr marL="82321" marR="82321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 группу СОП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19 (2,6 %)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16 (7,6%)</a:t>
                      </a:r>
                      <a:endParaRPr lang="ru-RU" dirty="0"/>
                    </a:p>
                  </a:txBody>
                  <a:tcPr marL="82321" marR="82321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31   (9%)</a:t>
                      </a:r>
                      <a:endParaRPr lang="ru-RU" dirty="0"/>
                    </a:p>
                  </a:txBody>
                  <a:tcPr marL="82321" marR="82321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/>
              <a:t>Работа отделения медико-социальной помощи</a:t>
            </a:r>
            <a:endParaRPr lang="ru-RU" sz="36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" descr="C:\Users\Public\Pictures\Sample Pictures\фо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1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684213" y="242888"/>
            <a:ext cx="8351837" cy="1385887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altLang="ru-RU" sz="4000" b="1" cap="none" smtClean="0">
                <a:solidFill>
                  <a:srgbClr val="006600"/>
                </a:solidFill>
                <a:effectLst/>
                <a:latin typeface="Arial Black" pitchFamily="34" charset="0"/>
              </a:rPr>
              <a:t>МОЛОЧНАЯ КУХНЯ</a:t>
            </a:r>
          </a:p>
        </p:txBody>
      </p:sp>
      <p:sp>
        <p:nvSpPr>
          <p:cNvPr id="48132" name="Rectangle 24"/>
          <p:cNvSpPr>
            <a:spLocks noChangeArrowheads="1"/>
          </p:cNvSpPr>
          <p:nvPr/>
        </p:nvSpPr>
        <p:spPr bwMode="auto">
          <a:xfrm>
            <a:off x="250825" y="1341438"/>
            <a:ext cx="7993063" cy="496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rgbClr val="AD1F1F"/>
              </a:buClr>
              <a:buFont typeface="Wingdings" pitchFamily="2" charset="2"/>
              <a:buNone/>
            </a:pPr>
            <a:r>
              <a:rPr lang="ru-RU" sz="2500" b="1" dirty="0">
                <a:latin typeface="Franklin Gothic Medium" pitchFamily="34" charset="0"/>
              </a:rPr>
              <a:t> </a:t>
            </a:r>
          </a:p>
          <a:p>
            <a:pPr marL="342900" indent="-342900">
              <a:spcBef>
                <a:spcPct val="20000"/>
              </a:spcBef>
              <a:buClr>
                <a:srgbClr val="AD1F1F"/>
              </a:buClr>
            </a:pPr>
            <a:r>
              <a:rPr lang="ru-RU" sz="2500" b="1" dirty="0">
                <a:latin typeface="Arial Black" pitchFamily="34" charset="0"/>
              </a:rPr>
              <a:t>   </a:t>
            </a:r>
            <a:r>
              <a:rPr lang="ru-RU" sz="2500" b="1" dirty="0">
                <a:latin typeface="Times New Roman" pitchFamily="18" charset="0"/>
                <a:cs typeface="Times New Roman" pitchFamily="18" charset="0"/>
              </a:rPr>
              <a:t>Смесями до 7-ми мес.  (включительно) обеспечено – 700 чел., </a:t>
            </a:r>
          </a:p>
          <a:p>
            <a:pPr marL="342900" indent="-342900">
              <a:spcBef>
                <a:spcPct val="20000"/>
              </a:spcBef>
              <a:buClr>
                <a:srgbClr val="AD1F1F"/>
              </a:buClr>
            </a:pPr>
            <a:r>
              <a:rPr lang="ru-RU" sz="2500" b="1" dirty="0">
                <a:latin typeface="Times New Roman" pitchFamily="18" charset="0"/>
                <a:cs typeface="Times New Roman" pitchFamily="18" charset="0"/>
              </a:rPr>
              <a:t>    молочной продукцией </a:t>
            </a:r>
          </a:p>
          <a:p>
            <a:pPr marL="342900" indent="-342900">
              <a:spcBef>
                <a:spcPct val="20000"/>
              </a:spcBef>
              <a:buClr>
                <a:srgbClr val="AD1F1F"/>
              </a:buClr>
            </a:pPr>
            <a:r>
              <a:rPr lang="ru-RU" sz="2500" b="1" dirty="0">
                <a:latin typeface="Times New Roman" pitchFamily="18" charset="0"/>
                <a:cs typeface="Times New Roman" pitchFamily="18" charset="0"/>
              </a:rPr>
              <a:t>    (творог, кефир,  молоко) – 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2377чел</a:t>
            </a:r>
            <a:r>
              <a:rPr lang="ru-RU" sz="2500" b="1" dirty="0">
                <a:latin typeface="Times New Roman" pitchFamily="18" charset="0"/>
                <a:cs typeface="Times New Roman" pitchFamily="18" charset="0"/>
              </a:rPr>
              <a:t>., из них :</a:t>
            </a:r>
          </a:p>
          <a:p>
            <a:pPr marL="342900" indent="-342900">
              <a:spcBef>
                <a:spcPct val="20000"/>
              </a:spcBef>
              <a:buClr>
                <a:srgbClr val="AD1F1F"/>
              </a:buClr>
            </a:pPr>
            <a:endParaRPr lang="ru-RU" sz="2500" b="1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spcBef>
                <a:spcPct val="20000"/>
              </a:spcBef>
              <a:buClr>
                <a:srgbClr val="AD1F1F"/>
              </a:buClr>
            </a:pPr>
            <a:r>
              <a:rPr lang="ru-RU" sz="2500" b="1" dirty="0">
                <a:latin typeface="Times New Roman" pitchFamily="18" charset="0"/>
                <a:cs typeface="Times New Roman" pitchFamily="18" charset="0"/>
              </a:rPr>
              <a:t>    до 1-года   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618 </a:t>
            </a:r>
            <a:r>
              <a:rPr lang="ru-RU" sz="2500" b="1" dirty="0">
                <a:latin typeface="Times New Roman" pitchFamily="18" charset="0"/>
                <a:cs typeface="Times New Roman" pitchFamily="18" charset="0"/>
              </a:rPr>
              <a:t>чел.;</a:t>
            </a:r>
          </a:p>
          <a:p>
            <a:pPr marL="342900" indent="-342900" algn="ctr">
              <a:spcBef>
                <a:spcPct val="20000"/>
              </a:spcBef>
              <a:buClr>
                <a:srgbClr val="AD1F1F"/>
              </a:buClr>
            </a:pPr>
            <a:r>
              <a:rPr lang="ru-RU" sz="2500" b="1" dirty="0">
                <a:latin typeface="Times New Roman" pitchFamily="18" charset="0"/>
                <a:cs typeface="Times New Roman" pitchFamily="18" charset="0"/>
              </a:rPr>
              <a:t>    1-2 года     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1228 </a:t>
            </a:r>
            <a:r>
              <a:rPr lang="ru-RU" sz="2500" b="1" dirty="0">
                <a:latin typeface="Times New Roman" pitchFamily="18" charset="0"/>
                <a:cs typeface="Times New Roman" pitchFamily="18" charset="0"/>
              </a:rPr>
              <a:t>чел.;</a:t>
            </a:r>
          </a:p>
          <a:p>
            <a:pPr marL="342900" indent="-342900" algn="ctr">
              <a:spcBef>
                <a:spcPct val="20000"/>
              </a:spcBef>
              <a:buClr>
                <a:srgbClr val="AD1F1F"/>
              </a:buClr>
            </a:pPr>
            <a:r>
              <a:rPr lang="ru-RU" sz="2500" b="1" dirty="0">
                <a:latin typeface="Times New Roman" pitchFamily="18" charset="0"/>
                <a:cs typeface="Times New Roman" pitchFamily="18" charset="0"/>
              </a:rPr>
              <a:t>    до 3 лет     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531 </a:t>
            </a:r>
            <a:r>
              <a:rPr lang="ru-RU" sz="2500" b="1" dirty="0">
                <a:latin typeface="Times New Roman" pitchFamily="18" charset="0"/>
                <a:cs typeface="Times New Roman" pitchFamily="18" charset="0"/>
              </a:rPr>
              <a:t>чел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spcBef>
                <a:spcPct val="20000"/>
              </a:spcBef>
              <a:buClr>
                <a:srgbClr val="AD1F1F"/>
              </a:buClr>
            </a:pP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    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В адрес администрации ГБУЗ ПК «ГДП №3»  поступило 95 обращений граждан, из них:</a:t>
            </a:r>
          </a:p>
          <a:p>
            <a:r>
              <a:rPr lang="ru-RU" sz="2400" dirty="0" smtClean="0"/>
              <a:t>-39 обращений на качество оказания медицинской помощи (41%)</a:t>
            </a:r>
          </a:p>
          <a:p>
            <a:r>
              <a:rPr lang="ru-RU" sz="2400" dirty="0" smtClean="0"/>
              <a:t>-25 жалоб на доступность  медицинской помощи( 26%)</a:t>
            </a:r>
          </a:p>
          <a:p>
            <a:r>
              <a:rPr lang="ru-RU" sz="2400" dirty="0" smtClean="0"/>
              <a:t>-прочие вопросы (33%)</a:t>
            </a:r>
            <a:endParaRPr lang="ru-RU" sz="24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Обращения граждан</a:t>
            </a:r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642918"/>
            <a:ext cx="8258204" cy="5483245"/>
          </a:xfrm>
        </p:spPr>
        <p:txBody>
          <a:bodyPr/>
          <a:lstStyle/>
          <a:p>
            <a:r>
              <a:rPr lang="ru-RU" dirty="0" smtClean="0"/>
              <a:t>В  2018г.  ГБУЗ ПК  «ГДП №3»  вступила в проект  «Создание новой модели медицинской организации ,оказывающей первичную медико-санитарную помощь»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58204" cy="8252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000108"/>
            <a:ext cx="8115328" cy="5126055"/>
          </a:xfrm>
        </p:spPr>
        <p:txBody>
          <a:bodyPr>
            <a:normAutofit/>
          </a:bodyPr>
          <a:lstStyle/>
          <a:p>
            <a:r>
              <a:rPr lang="ru-RU" dirty="0" smtClean="0"/>
              <a:t>Приказ №299 «О реализации проекта «Создание новой модели медицинской организации ,оказывающей  ПМСП, в ГБУЗ ПК «ГДП №3»</a:t>
            </a:r>
          </a:p>
          <a:p>
            <a:r>
              <a:rPr lang="ru-RU" dirty="0" smtClean="0"/>
              <a:t>Тактический план реализации проекта «Оптимизация работы кабинета выдачи справок и направлений»</a:t>
            </a:r>
          </a:p>
          <a:p>
            <a:r>
              <a:rPr lang="ru-RU" dirty="0" smtClean="0"/>
              <a:t>Дорожная карта проекта «Оптимизация работы кабинета выдачи справок и направлений»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071546"/>
            <a:ext cx="8643998" cy="5572164"/>
          </a:xfrm>
        </p:spPr>
        <p:txBody>
          <a:bodyPr>
            <a:normAutofit/>
          </a:bodyPr>
          <a:lstStyle/>
          <a:p>
            <a:endParaRPr lang="ru-RU" sz="2400" b="1" dirty="0" smtClean="0"/>
          </a:p>
          <a:p>
            <a:r>
              <a:rPr lang="ru-RU" sz="2400" b="1" dirty="0" smtClean="0"/>
              <a:t>1.Оптимизация работы регистратуры</a:t>
            </a:r>
          </a:p>
          <a:p>
            <a:r>
              <a:rPr lang="ru-RU" sz="2400" b="1" dirty="0" smtClean="0"/>
              <a:t>2.Создание единого информационно-консультативного центра  для записи на прием к врачу, приема вызовов на дом ,получения консультации по организационным вопросам оказания медицинской помощи(</a:t>
            </a:r>
            <a:r>
              <a:rPr lang="en-US" sz="2400" b="1" dirty="0" smtClean="0"/>
              <a:t>call-</a:t>
            </a:r>
            <a:r>
              <a:rPr lang="ru-RU" sz="2400" b="1" dirty="0" smtClean="0"/>
              <a:t>центр)</a:t>
            </a:r>
          </a:p>
          <a:p>
            <a:r>
              <a:rPr lang="ru-RU" sz="2400" b="1" dirty="0" smtClean="0"/>
              <a:t>3. Организация  процесса управления потоками пациентов</a:t>
            </a:r>
          </a:p>
          <a:p>
            <a:r>
              <a:rPr lang="ru-RU" sz="2400" b="1" dirty="0" smtClean="0"/>
              <a:t>4. Организация  работы  кабинета  выдачи  справок и направлений </a:t>
            </a:r>
          </a:p>
          <a:p>
            <a:r>
              <a:rPr lang="ru-RU" sz="2400" b="1" dirty="0" smtClean="0"/>
              <a:t>5.Мероприятия на повышение информированности населения</a:t>
            </a:r>
          </a:p>
          <a:p>
            <a:r>
              <a:rPr lang="ru-RU" sz="2400" b="1" dirty="0" smtClean="0"/>
              <a:t>6.Улучшения условий пребывания пациента в поликлинике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Проведенные мероприятия </a:t>
            </a:r>
            <a:endParaRPr lang="ru-RU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142984"/>
            <a:ext cx="8705880" cy="4937141"/>
          </a:xfrm>
        </p:spPr>
        <p:txBody>
          <a:bodyPr>
            <a:normAutofit fontScale="92500" lnSpcReduction="10000"/>
          </a:bodyPr>
          <a:lstStyle/>
          <a:p>
            <a:r>
              <a:rPr lang="ru-RU" i="1" dirty="0" smtClean="0"/>
              <a:t>1.Улучшение приемно-информационной зоны.</a:t>
            </a:r>
          </a:p>
          <a:p>
            <a:r>
              <a:rPr lang="ru-RU" dirty="0" smtClean="0"/>
              <a:t>-</a:t>
            </a:r>
            <a:r>
              <a:rPr lang="ru-RU" sz="2800" dirty="0" smtClean="0"/>
              <a:t>улучшение внешнего вида регистратуры: визуальная организация регистратуры по типу </a:t>
            </a:r>
            <a:r>
              <a:rPr lang="en-US" sz="2800" dirty="0" smtClean="0"/>
              <a:t> </a:t>
            </a:r>
            <a:r>
              <a:rPr lang="ru-RU" sz="2800" dirty="0" smtClean="0"/>
              <a:t>« </a:t>
            </a:r>
            <a:r>
              <a:rPr lang="en-US" sz="2800" dirty="0" smtClean="0"/>
              <a:t>open space</a:t>
            </a:r>
            <a:r>
              <a:rPr lang="ru-RU" sz="2800" dirty="0" smtClean="0"/>
              <a:t>» согласно </a:t>
            </a:r>
            <a:r>
              <a:rPr lang="ru-RU" sz="2800" dirty="0" err="1" smtClean="0"/>
              <a:t>брендбука</a:t>
            </a:r>
            <a:r>
              <a:rPr lang="ru-RU" sz="2800" dirty="0" smtClean="0"/>
              <a:t> , (отказ от заградительных стекол), административная стойка с разной высотой столешниц  для удобства обслуживания пациентов с физическими ограничениями</a:t>
            </a:r>
          </a:p>
          <a:p>
            <a:r>
              <a:rPr lang="ru-RU" sz="2800" dirty="0" smtClean="0"/>
              <a:t>- улучшение навигации : стенды в холле, указывающие на расположение ключевых пунктов визита пациента, таблички , стенды с расписанием приемов –в едином стиле</a:t>
            </a:r>
          </a:p>
          <a:p>
            <a:r>
              <a:rPr lang="ru-RU" sz="2800" dirty="0" smtClean="0"/>
              <a:t>-установка и ввод в эксплуатацию </a:t>
            </a:r>
            <a:r>
              <a:rPr lang="ru-RU" sz="2800" dirty="0" err="1" smtClean="0"/>
              <a:t>инфоматов</a:t>
            </a:r>
            <a:endParaRPr lang="ru-RU" sz="2800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86808" cy="100013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Оптимизация работы регистратуры</a:t>
            </a:r>
            <a:endParaRPr lang="ru-RU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2"/>
            <a:ext cx="8839200" cy="5018110"/>
          </a:xfrm>
        </p:spPr>
        <p:txBody>
          <a:bodyPr>
            <a:noAutofit/>
          </a:bodyPr>
          <a:lstStyle/>
          <a:p>
            <a:r>
              <a:rPr lang="ru-RU" sz="2800" i="1" dirty="0" smtClean="0"/>
              <a:t>2.Улучшение организации контакта посетителя с персоналом регистратуры</a:t>
            </a:r>
          </a:p>
          <a:p>
            <a:r>
              <a:rPr lang="ru-RU" sz="2800" dirty="0" smtClean="0"/>
              <a:t>-</a:t>
            </a:r>
            <a:r>
              <a:rPr lang="ru-RU" sz="2400" dirty="0" smtClean="0"/>
              <a:t>форменная одежда в соответствии с корпоративными требованиями</a:t>
            </a:r>
          </a:p>
          <a:p>
            <a:r>
              <a:rPr lang="ru-RU" sz="2400" dirty="0" smtClean="0"/>
              <a:t>-наличие </a:t>
            </a:r>
            <a:r>
              <a:rPr lang="ru-RU" sz="2400" dirty="0" err="1" smtClean="0"/>
              <a:t>бейджа</a:t>
            </a:r>
            <a:endParaRPr lang="ru-RU" sz="2400" dirty="0" smtClean="0"/>
          </a:p>
          <a:p>
            <a:r>
              <a:rPr lang="ru-RU" sz="2400" dirty="0" smtClean="0"/>
              <a:t>-стандартизация правил общения с пациентами</a:t>
            </a:r>
          </a:p>
          <a:p>
            <a:r>
              <a:rPr lang="ru-RU" sz="2400" dirty="0" smtClean="0"/>
              <a:t>-исключены входящие телефонные звонки ,отвлекающие администраторов от общения с пациентами за счет создания единого информационно-консультативного центра ГБУЗ ПК «ГДП №3»</a:t>
            </a:r>
          </a:p>
          <a:p>
            <a:r>
              <a:rPr lang="ru-RU" sz="2400" dirty="0" smtClean="0"/>
              <a:t>- работает  администратор  холла </a:t>
            </a:r>
            <a:endParaRPr lang="ru-RU" sz="24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оптимизация работы регистратуры</a:t>
            </a:r>
            <a:endParaRPr lang="ru-RU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Регистратура </a:t>
            </a:r>
            <a:endParaRPr lang="ru-RU" dirty="0"/>
          </a:p>
        </p:txBody>
      </p:sp>
      <p:pic>
        <p:nvPicPr>
          <p:cNvPr id="5" name="Содержимое 4" descr="№1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628650" y="1600200"/>
            <a:ext cx="3543300" cy="4724400"/>
          </a:xfrm>
        </p:spPr>
      </p:pic>
      <p:pic>
        <p:nvPicPr>
          <p:cNvPr id="6" name="Содержимое 5" descr="№2.jpg"/>
          <p:cNvPicPr>
            <a:picLocks noGrp="1" noChangeAspect="1"/>
          </p:cNvPicPr>
          <p:nvPr>
            <p:ph sz="quarter" idx="14"/>
          </p:nvPr>
        </p:nvPicPr>
        <p:blipFill>
          <a:blip r:embed="rId3" cstate="print"/>
          <a:stretch>
            <a:fillRect/>
          </a:stretch>
        </p:blipFill>
        <p:spPr>
          <a:xfrm>
            <a:off x="4645025" y="2968962"/>
            <a:ext cx="3822700" cy="2867939"/>
          </a:xfr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sz="2400" dirty="0" smtClean="0"/>
              <a:t>1.Издан приказ главного врача по организации единого информационно-консультативного центра .</a:t>
            </a:r>
          </a:p>
          <a:p>
            <a:r>
              <a:rPr lang="ru-RU" sz="2400" dirty="0" smtClean="0"/>
              <a:t>2.Разработано Положение  о работе единого информационно-консультативного центра , о взаимодействии с регистратурой , должностные инструкции</a:t>
            </a:r>
          </a:p>
          <a:p>
            <a:r>
              <a:rPr lang="ru-RU" sz="2400" dirty="0" smtClean="0"/>
              <a:t>3.Выделение единой многоканальной телефонной линии для записи на прием к врачу, приему вызовов на дом, консультаций пациентов по организационным вопросам оказания медицинской помощи(расписание работы врачей )</a:t>
            </a:r>
          </a:p>
          <a:p>
            <a:r>
              <a:rPr lang="ru-RU" sz="2400" dirty="0" smtClean="0"/>
              <a:t>4.Введен алгоритм разговора администратора с пациентом,</a:t>
            </a:r>
          </a:p>
          <a:p>
            <a:r>
              <a:rPr lang="ru-RU" sz="2400" dirty="0" smtClean="0"/>
              <a:t>   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Создание единого информационно-консультативного центра</a:t>
            </a:r>
            <a:endParaRPr lang="ru-RU" sz="28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sz="2400" dirty="0" smtClean="0"/>
              <a:t>1.Наличие информационных материалов об оказываемых медицинских услугах в холле учреждения: информационные стенды в едином стиле</a:t>
            </a:r>
          </a:p>
          <a:p>
            <a:r>
              <a:rPr lang="ru-RU" sz="2400" dirty="0" smtClean="0"/>
              <a:t>2. Работа администратора холла, наличие </a:t>
            </a:r>
            <a:r>
              <a:rPr lang="ru-RU" sz="2400" dirty="0" err="1" smtClean="0"/>
              <a:t>инфомата</a:t>
            </a:r>
            <a:r>
              <a:rPr lang="ru-RU" sz="2400" dirty="0" smtClean="0"/>
              <a:t> в холле</a:t>
            </a:r>
          </a:p>
          <a:p>
            <a:r>
              <a:rPr lang="ru-RU" sz="2400" dirty="0" smtClean="0"/>
              <a:t>3.Создание простой и эффективной навигации в едином стиле в холлах и коридорах учреждения</a:t>
            </a:r>
          </a:p>
          <a:p>
            <a:r>
              <a:rPr lang="ru-RU" sz="2400" dirty="0" smtClean="0"/>
              <a:t>4. Создание </a:t>
            </a:r>
            <a:r>
              <a:rPr lang="en-US" sz="2400" dirty="0" smtClean="0"/>
              <a:t>call-</a:t>
            </a:r>
            <a:r>
              <a:rPr lang="ru-RU" sz="2400" dirty="0" smtClean="0"/>
              <a:t>центра ,при звонке пациент может получить консультацию по организационным вопросам оказания медицинской помощи</a:t>
            </a:r>
          </a:p>
          <a:p>
            <a:r>
              <a:rPr lang="ru-RU" sz="2400" dirty="0" smtClean="0"/>
              <a:t>5.Размещение актуальной информации  на официальном сайте ГБУЗ ПК «ГДП №3»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Мероприятия по повышению информированности пациентов</a:t>
            </a:r>
            <a:endParaRPr lang="ru-RU" sz="2800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800" dirty="0" smtClean="0"/>
              <a:t>1. Проведение ремонтных работ в соответствии с </a:t>
            </a:r>
            <a:r>
              <a:rPr lang="ru-RU" sz="2800" dirty="0" err="1" smtClean="0"/>
              <a:t>брендбуком</a:t>
            </a:r>
            <a:endParaRPr lang="ru-RU" sz="2800" dirty="0" smtClean="0"/>
          </a:p>
          <a:p>
            <a:r>
              <a:rPr lang="ru-RU" sz="2800" dirty="0" smtClean="0"/>
              <a:t>2. Размещение в холле и коридорах мягкой мебели </a:t>
            </a:r>
          </a:p>
          <a:p>
            <a:r>
              <a:rPr lang="ru-RU" sz="2800" dirty="0" smtClean="0"/>
              <a:t>3. Создание комнаты для кормления ребенка</a:t>
            </a:r>
          </a:p>
          <a:p>
            <a:r>
              <a:rPr lang="ru-RU" sz="2800" dirty="0" smtClean="0"/>
              <a:t>4.  Наличие мониторов в холлах для трансляции видеоматериалов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dirty="0" smtClean="0"/>
              <a:t>    Улучшения условий пребывания пациента в поликлинике</a:t>
            </a:r>
            <a:endParaRPr lang="ru-RU" sz="2800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Комната для кормления ребенка, колясочная</a:t>
            </a:r>
            <a:endParaRPr lang="ru-RU" sz="2400" dirty="0"/>
          </a:p>
        </p:txBody>
      </p:sp>
      <p:pic>
        <p:nvPicPr>
          <p:cNvPr id="5" name="Содержимое 4" descr="комната для кормления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628650" y="1600200"/>
            <a:ext cx="3543300" cy="4724400"/>
          </a:xfrm>
        </p:spPr>
      </p:pic>
      <p:pic>
        <p:nvPicPr>
          <p:cNvPr id="6" name="Содержимое 5" descr="брендбук.jpg"/>
          <p:cNvPicPr>
            <a:picLocks noGrp="1" noChangeAspect="1"/>
          </p:cNvPicPr>
          <p:nvPr>
            <p:ph sz="quarter" idx="14"/>
          </p:nvPr>
        </p:nvPicPr>
        <p:blipFill>
          <a:blip r:embed="rId3" cstate="print"/>
          <a:stretch>
            <a:fillRect/>
          </a:stretch>
        </p:blipFill>
        <p:spPr>
          <a:xfrm>
            <a:off x="5263572" y="2679700"/>
            <a:ext cx="2585605" cy="3446463"/>
          </a:xfr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4" descr="C:\Users\Public\Pictures\Sample Pictures\фо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4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90488" y="692150"/>
            <a:ext cx="8963025" cy="5832475"/>
          </a:xfrm>
        </p:spPr>
        <p:txBody>
          <a:bodyPr>
            <a:normAutofit/>
          </a:bodyPr>
          <a:lstStyle/>
          <a:p>
            <a:pPr marL="0" indent="0">
              <a:buFont typeface="Wingdings 2" pitchFamily="18" charset="2"/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1.Выполнить объемы предоставления медицинской помощи в амбулаторных условиях в 2019 году, утвержденные Комиссией по разработке территориальной программы обязательного медицинского страхования.</a:t>
            </a:r>
          </a:p>
          <a:p>
            <a:pPr marL="0" indent="0">
              <a:buFont typeface="Wingdings 2" pitchFamily="18" charset="2"/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2.Продолжить участие в Региональных проектах «Новая поликлиника», «Бережливая поликлиника».</a:t>
            </a:r>
          </a:p>
          <a:p>
            <a:pPr marL="0" indent="0">
              <a:buFont typeface="Wingdings 2" pitchFamily="18" charset="2"/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3.Улучшить и сохранить кадровый потенциал, повысить укомплектованность вакантных ставок врачебного и среднего медицинского персонала.</a:t>
            </a:r>
          </a:p>
          <a:p>
            <a:pPr marL="0" indent="0">
              <a:buFont typeface="Wingdings 2" pitchFamily="18" charset="2"/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4.Продолжить проведение медицинских осмотров несовершеннолетних (профилактические, предварительные, периодические), диспансеризации детей-сирот и детей, находящихся в трудной жизненной ситуации, детей, оставшихся без попечения родителей, в т. ч. усыновленных (удочеренных), принятых под опеку (попечительство) в приемную или патронатную семью с выполнением индивидуальных планов лечебно-реабилитационных мероприятий с выполнением нормативных показателей.</a:t>
            </a:r>
          </a:p>
          <a:p>
            <a:pPr marL="0" indent="0">
              <a:buFont typeface="Wingdings 2" pitchFamily="18" charset="2"/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endParaRPr lang="ru-RU" sz="1800" dirty="0" smtClean="0"/>
          </a:p>
        </p:txBody>
      </p:sp>
      <p:sp>
        <p:nvSpPr>
          <p:cNvPr id="51203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0" y="0"/>
            <a:ext cx="9126538" cy="76517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altLang="ru-RU" sz="3900" b="1" i="1" cap="none" dirty="0" smtClean="0">
                <a:solidFill>
                  <a:srgbClr val="006600"/>
                </a:solidFill>
                <a:effectLst/>
              </a:rPr>
              <a:t>ЗАДАЧИ НА 2019 ГОД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3" descr="C:\Users\Public\Pictures\Sample Pictures\фо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7" name="Rectangle 4"/>
          <p:cNvSpPr>
            <a:spLocks noChangeArrowheads="1"/>
          </p:cNvSpPr>
          <p:nvPr/>
        </p:nvSpPr>
        <p:spPr bwMode="auto">
          <a:xfrm>
            <a:off x="323850" y="404813"/>
            <a:ext cx="8820150" cy="655796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45720" rIns="45720">
            <a:spAutoFit/>
          </a:bodyPr>
          <a:lstStyle/>
          <a:p>
            <a:pPr eaLnBrk="0" hangingPunct="0">
              <a:spcBef>
                <a:spcPct val="20000"/>
              </a:spcBef>
              <a:buClr>
                <a:srgbClr val="F0A22E"/>
              </a:buClr>
              <a:buSzPct val="70000"/>
              <a:defRPr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5.Продолжить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работу по лекарственному обеспечению детей, имеющих право на льготное лекарственное обеспечение в соответствии с установленным порядком и нормативными документами.</a:t>
            </a:r>
          </a:p>
          <a:p>
            <a:pPr>
              <a:defRPr/>
            </a:pP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6.Продолжить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мероприятия по укреплению материально-технической базы учреждения, исполнение предписаний контрольных и надзорных органов.       </a:t>
            </a:r>
          </a:p>
          <a:p>
            <a:pPr>
              <a:defRPr/>
            </a:pP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7.Осуществлять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оказание медицинской помощи в соответствии с порядками и стандартами медицинской помощи.</a:t>
            </a:r>
          </a:p>
          <a:p>
            <a:pPr>
              <a:defRPr/>
            </a:pP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8.Обеспечение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качества наблюдения за больными детьми на педиатрическом участке, улучшение работы по диспансеризации детей с хроническими заболеваниями.</a:t>
            </a:r>
          </a:p>
          <a:p>
            <a:pPr>
              <a:defRPr/>
            </a:pP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9.Обеспечение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качественного проведения лечебно - оздоровительных мероприятий юношам при подготовке к военной службе.</a:t>
            </a:r>
          </a:p>
          <a:p>
            <a:pPr>
              <a:defRPr/>
            </a:pP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10.Продолжить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изучение удовлетворенности населения оказанием медицинской помощи 	путем анкетирования, работа с жалобами и обращениями, принятия мер по результатам.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" pitchFamily="2" charset="2"/>
              <a:buAutoNum type="arabicPeriod" startAt="11"/>
              <a:defRPr/>
            </a:pPr>
            <a:endParaRPr lang="ru-RU" sz="2200" b="1" dirty="0">
              <a:solidFill>
                <a:schemeClr val="hlink"/>
              </a:solidFill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854</TotalTime>
  <Words>2025</Words>
  <Application>Microsoft Office PowerPoint</Application>
  <PresentationFormat>Экран (4:3)</PresentationFormat>
  <Paragraphs>641</Paragraphs>
  <Slides>43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44" baseType="lpstr">
      <vt:lpstr>Волна</vt:lpstr>
      <vt:lpstr>Слайд 1</vt:lpstr>
      <vt:lpstr>Обслуживаемое население (на 38 педиатрических участков)</vt:lpstr>
      <vt:lpstr>Динамика прикрепленного населения</vt:lpstr>
      <vt:lpstr>В  районе обслуживания:</vt:lpstr>
      <vt:lpstr>Структура организации медицинской помощи </vt:lpstr>
      <vt:lpstr>Структурные подразделения  ГБУЗ  ПК  «ГДП №3»</vt:lpstr>
      <vt:lpstr>Структурные подразделения ГБУЗ ПК «ГДП №3»</vt:lpstr>
      <vt:lpstr>Структура и анализ заболеваемости 0-14 лет ( на 1000 чел.)</vt:lpstr>
      <vt:lpstr>Структура и анализ заболеваемости детей 0-14 лет</vt:lpstr>
      <vt:lpstr>Структура и анализ заболеваемости подростков 15-17 лет (на 1000 чел)</vt:lpstr>
      <vt:lpstr>Структура и заболеваемость подростков 15-17 лет</vt:lpstr>
      <vt:lpstr>Анализ  младенческой смертности( в показателях на 1000 родившихся</vt:lpstr>
      <vt:lpstr>Динамика младенческой смертности</vt:lpstr>
      <vt:lpstr>Анализ смертности </vt:lpstr>
      <vt:lpstr>Структура смертности по причинам</vt:lpstr>
      <vt:lpstr>Выполнение  АПП</vt:lpstr>
      <vt:lpstr>Работа дневного стационара</vt:lpstr>
      <vt:lpstr>Выполнение плана объемов медицинской помощи</vt:lpstr>
      <vt:lpstr>Распределение детей по группам здоровья ( в % соотношении)</vt:lpstr>
      <vt:lpstr>Распределение по группам здоровья</vt:lpstr>
      <vt:lpstr>Показатели диспансеризации детей с отклонениями в состоянии здоровья</vt:lpstr>
      <vt:lpstr>Результат профилактических осмотров в дошкольных коллективах (% от осмотренных детей)</vt:lpstr>
      <vt:lpstr>Оздоровление детей в ДОУ</vt:lpstr>
      <vt:lpstr>Диспансерная группа школьников(% от осмотренных детей)</vt:lpstr>
      <vt:lpstr>Оздоровление школьников</vt:lpstr>
      <vt:lpstr>Результаты первоначальной постановки на воинский учет</vt:lpstr>
      <vt:lpstr>Результаты первоначальной постановки на воинский учет  юношей( % годности)</vt:lpstr>
      <vt:lpstr>ВЫПОЛНЕНИЕ ПЛАНА ПРОФИЛАКТИЧЕСКИХ ПРИВИВОК</vt:lpstr>
      <vt:lpstr>Работа отделения медико-социальной помощи</vt:lpstr>
      <vt:lpstr>МОЛОЧНАЯ КУХНЯ</vt:lpstr>
      <vt:lpstr>Обращения граждан</vt:lpstr>
      <vt:lpstr>Слайд 32</vt:lpstr>
      <vt:lpstr>Слайд 33</vt:lpstr>
      <vt:lpstr>Проведенные мероприятия </vt:lpstr>
      <vt:lpstr>Оптимизация работы регистратуры</vt:lpstr>
      <vt:lpstr>оптимизация работы регистратуры</vt:lpstr>
      <vt:lpstr>Регистратура </vt:lpstr>
      <vt:lpstr>Создание единого информационно-консультативного центра</vt:lpstr>
      <vt:lpstr>Мероприятия по повышению информированности пациентов</vt:lpstr>
      <vt:lpstr>    Улучшения условий пребывания пациента в поликлинике</vt:lpstr>
      <vt:lpstr>Комната для кормления ребенка, колясочная</vt:lpstr>
      <vt:lpstr>ЗАДАЧИ НА 2019 ГОД</vt:lpstr>
      <vt:lpstr>Слайд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май</dc:creator>
  <cp:lastModifiedBy>май</cp:lastModifiedBy>
  <cp:revision>138</cp:revision>
  <dcterms:created xsi:type="dcterms:W3CDTF">2019-03-04T03:56:56Z</dcterms:created>
  <dcterms:modified xsi:type="dcterms:W3CDTF">2019-03-07T03:36:37Z</dcterms:modified>
</cp:coreProperties>
</file>